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7"/>
  </p:notesMasterIdLst>
  <p:handoutMasterIdLst>
    <p:handoutMasterId r:id="rId8"/>
  </p:handoutMasterIdLst>
  <p:sldIdLst>
    <p:sldId id="311" r:id="rId6"/>
  </p:sldIdLst>
  <p:sldSz cx="6858000" cy="9906000" type="A4"/>
  <p:notesSz cx="6735763" cy="9866313"/>
  <p:defaultTextStyle>
    <a:defPPr>
      <a:defRPr lang="sl-SI"/>
    </a:defPPr>
    <a:lvl1pPr marL="0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1pPr>
    <a:lvl2pPr marL="478948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2pPr>
    <a:lvl3pPr marL="957896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3pPr>
    <a:lvl4pPr marL="1436845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4pPr>
    <a:lvl5pPr marL="1915794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5pPr>
    <a:lvl6pPr marL="2394742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6pPr>
    <a:lvl7pPr marL="2873691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7pPr>
    <a:lvl8pPr marL="3352639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8pPr>
    <a:lvl9pPr marL="3831587" algn="l" defTabSz="957896" rtl="0" eaLnBrk="1" latinLnBrk="0" hangingPunct="1">
      <a:defRPr sz="188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DAFFA4-3DFB-4E6F-9D54-478644AE507E}" name="Mejač, Maja" initials="MM" userId="S::mejac@corp.krka.biz::5fd830b0-7427-490b-a27d-8c0acb1e6bc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orthouwer, Ronald Erwin Martijn" initials="KREM [2]" lastIdx="1" clrIdx="6">
    <p:extLst>
      <p:ext uri="{19B8F6BF-5375-455C-9EA6-DF929625EA0E}">
        <p15:presenceInfo xmlns:p15="http://schemas.microsoft.com/office/powerpoint/2012/main" userId="S::korthouwer@corp.krka.biz::8c94f9c1-140d-400e-8435-eeb8164f8ce5" providerId="AD"/>
      </p:ext>
    </p:extLst>
  </p:cmAuthor>
  <p:cmAuthor id="1" name="Lipušček, Tjaša" initials="LT" lastIdx="21" clrIdx="0">
    <p:extLst>
      <p:ext uri="{19B8F6BF-5375-455C-9EA6-DF929625EA0E}">
        <p15:presenceInfo xmlns:p15="http://schemas.microsoft.com/office/powerpoint/2012/main" userId="S-1-5-21-94337569-1631679728-17523355-72223" providerId="AD"/>
      </p:ext>
    </p:extLst>
  </p:cmAuthor>
  <p:cmAuthor id="8" name="Cink, Teja" initials="CT" lastIdx="8" clrIdx="7">
    <p:extLst>
      <p:ext uri="{19B8F6BF-5375-455C-9EA6-DF929625EA0E}">
        <p15:presenceInfo xmlns:p15="http://schemas.microsoft.com/office/powerpoint/2012/main" userId="S::lenarsict@corp.krka.biz::f615346d-bea0-4521-8a9f-c27aac00ffe1" providerId="AD"/>
      </p:ext>
    </p:extLst>
  </p:cmAuthor>
  <p:cmAuthor id="2" name="Korthouwer, Ronald Erwin Martijn" initials="KREM" lastIdx="11" clrIdx="1">
    <p:extLst>
      <p:ext uri="{19B8F6BF-5375-455C-9EA6-DF929625EA0E}">
        <p15:presenceInfo xmlns:p15="http://schemas.microsoft.com/office/powerpoint/2012/main" userId="S-1-5-21-94337569-1631679728-17523355-58708" providerId="AD"/>
      </p:ext>
    </p:extLst>
  </p:cmAuthor>
  <p:cmAuthor id="9" name="Vrhovec-Krevelj, Elizabeta" initials="VKE" lastIdx="7" clrIdx="8">
    <p:extLst>
      <p:ext uri="{19B8F6BF-5375-455C-9EA6-DF929625EA0E}">
        <p15:presenceInfo xmlns:p15="http://schemas.microsoft.com/office/powerpoint/2012/main" userId="S::krevelj@corp.krka.biz::a04b4170-7f6b-4b15-b1f8-9df97be663fe" providerId="AD"/>
      </p:ext>
    </p:extLst>
  </p:cmAuthor>
  <p:cmAuthor id="3" name="Milovanović-Jarh, Darja" initials="MD" lastIdx="4" clrIdx="2">
    <p:extLst>
      <p:ext uri="{19B8F6BF-5375-455C-9EA6-DF929625EA0E}">
        <p15:presenceInfo xmlns:p15="http://schemas.microsoft.com/office/powerpoint/2012/main" userId="S-1-5-21-94337569-1631679728-17523355-14505" providerId="AD"/>
      </p:ext>
    </p:extLst>
  </p:cmAuthor>
  <p:cmAuthor id="10" name="Tomc, Katarina" initials="TK" lastIdx="2" clrIdx="9">
    <p:extLst>
      <p:ext uri="{19B8F6BF-5375-455C-9EA6-DF929625EA0E}">
        <p15:presenceInfo xmlns:p15="http://schemas.microsoft.com/office/powerpoint/2012/main" userId="S::tomck@corp.krka.biz::7a31824c-d386-44b0-b0c8-4e092d886492" providerId="AD"/>
      </p:ext>
    </p:extLst>
  </p:cmAuthor>
  <p:cmAuthor id="4" name="Rojac, Mihaela" initials="RM" lastIdx="3" clrIdx="3">
    <p:extLst>
      <p:ext uri="{19B8F6BF-5375-455C-9EA6-DF929625EA0E}">
        <p15:presenceInfo xmlns:p15="http://schemas.microsoft.com/office/powerpoint/2012/main" userId="S::jacimovicm@corp.krka.biz::7afb4f29-5bec-4c8d-b77e-8a3ea952fc99" providerId="AD"/>
      </p:ext>
    </p:extLst>
  </p:cmAuthor>
  <p:cmAuthor id="5" name="Meško Obretan, Jasna" initials="MOJ" lastIdx="3" clrIdx="4">
    <p:extLst>
      <p:ext uri="{19B8F6BF-5375-455C-9EA6-DF929625EA0E}">
        <p15:presenceInfo xmlns:p15="http://schemas.microsoft.com/office/powerpoint/2012/main" userId="S::mesko@corp.krka.biz::6de4dd8e-43fd-4fdb-811b-2da6b9c3d318" providerId="AD"/>
      </p:ext>
    </p:extLst>
  </p:cmAuthor>
  <p:cmAuthor id="6" name="Lavtar, Tina" initials="LT" lastIdx="5" clrIdx="5">
    <p:extLst>
      <p:ext uri="{19B8F6BF-5375-455C-9EA6-DF929625EA0E}">
        <p15:presenceInfo xmlns:p15="http://schemas.microsoft.com/office/powerpoint/2012/main" userId="S::kuharti@corp.krka.biz::6786b089-f3eb-4bbe-918d-e57a0c0ca3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0630"/>
    <a:srgbClr val="00ACC0"/>
    <a:srgbClr val="00377B"/>
    <a:srgbClr val="265773"/>
    <a:srgbClr val="404040"/>
    <a:srgbClr val="FFFFFF"/>
    <a:srgbClr val="9FBEC9"/>
    <a:srgbClr val="E5E7EC"/>
    <a:srgbClr val="00A5C8"/>
    <a:srgbClr val="E5A4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6437" autoAdjust="0"/>
  </p:normalViewPr>
  <p:slideViewPr>
    <p:cSldViewPr showGuides="1">
      <p:cViewPr>
        <p:scale>
          <a:sx n="90" d="100"/>
          <a:sy n="90" d="100"/>
        </p:scale>
        <p:origin x="1188" y="-122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id="{596EFFAA-9DDF-B23A-82F5-17E6FE3ADD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6B015DB7-AF02-94DF-F542-447E3589CF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E93E1-5F0F-4E65-8BE2-5A578B4F8793}" type="datetimeFigureOut">
              <a:rPr lang="sl-SI" smtClean="0"/>
              <a:t>17. 02. 2026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0757A4C-A4B1-6EA9-0B13-B8E85B3B02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77ACA050-E0A9-E147-9C97-F917D19A74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6927-DDDA-41CD-A402-18921D1B5B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3978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F9D7D-1AC6-4C7C-935D-EF2E1AF29F50}" type="datetimeFigureOut">
              <a:rPr lang="sl-SI" smtClean="0"/>
              <a:t>17. 02. 2026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326DC-B15A-44C1-A4EC-422A889991F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780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1pPr>
    <a:lvl2pPr marL="141404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2pPr>
    <a:lvl3pPr marL="282808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3pPr>
    <a:lvl4pPr marL="424211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4pPr>
    <a:lvl5pPr marL="565615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5pPr>
    <a:lvl6pPr marL="707019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6pPr>
    <a:lvl7pPr marL="848423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7pPr>
    <a:lvl8pPr marL="989825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8pPr>
    <a:lvl9pPr marL="1131229" algn="l" defTabSz="282808" rtl="0" eaLnBrk="1" latinLnBrk="0" hangingPunct="1">
      <a:defRPr sz="3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857253" y="5202944"/>
            <a:ext cx="5143500" cy="2391657"/>
          </a:xfrm>
        </p:spPr>
        <p:txBody>
          <a:bodyPr/>
          <a:lstStyle>
            <a:lvl1pPr marL="0" indent="0" algn="ctr">
              <a:buNone/>
              <a:defRPr sz="1462"/>
            </a:lvl1pPr>
            <a:lvl2pPr marL="278603" indent="0" algn="ctr">
              <a:buNone/>
              <a:defRPr sz="1219"/>
            </a:lvl2pPr>
            <a:lvl3pPr marL="557206" indent="0" algn="ctr">
              <a:buNone/>
              <a:defRPr sz="1097"/>
            </a:lvl3pPr>
            <a:lvl4pPr marL="835809" indent="0" algn="ctr">
              <a:buNone/>
              <a:defRPr sz="975"/>
            </a:lvl4pPr>
            <a:lvl5pPr marL="1114413" indent="0" algn="ctr">
              <a:buNone/>
              <a:defRPr sz="975"/>
            </a:lvl5pPr>
            <a:lvl6pPr marL="1393017" indent="0" algn="ctr">
              <a:buNone/>
              <a:defRPr sz="975"/>
            </a:lvl6pPr>
            <a:lvl7pPr marL="1671620" indent="0" algn="ctr">
              <a:buNone/>
              <a:defRPr sz="975"/>
            </a:lvl7pPr>
            <a:lvl8pPr marL="1950223" indent="0" algn="ctr">
              <a:buNone/>
              <a:defRPr sz="975"/>
            </a:lvl8pPr>
            <a:lvl9pPr marL="2228826" indent="0" algn="ctr">
              <a:buNone/>
              <a:defRPr sz="975"/>
            </a:lvl9pPr>
          </a:lstStyle>
          <a:p>
            <a:r>
              <a:rPr lang="sl-SI"/>
              <a:t>Kliknite, da uredite slog podnaslova matrice</a:t>
            </a:r>
            <a:endParaRPr lang="en-US" dirty="0"/>
          </a:p>
        </p:txBody>
      </p:sp>
      <p:grpSp>
        <p:nvGrpSpPr>
          <p:cNvPr id="20" name="Group 14">
            <a:extLst>
              <a:ext uri="{FF2B5EF4-FFF2-40B4-BE49-F238E27FC236}">
                <a16:creationId xmlns:a16="http://schemas.microsoft.com/office/drawing/2014/main" id="{654A6393-7932-2B7F-9A49-9B09744AF7DF}"/>
              </a:ext>
            </a:extLst>
          </p:cNvPr>
          <p:cNvGrpSpPr/>
          <p:nvPr userDrawn="1"/>
        </p:nvGrpSpPr>
        <p:grpSpPr>
          <a:xfrm>
            <a:off x="2848855" y="9456168"/>
            <a:ext cx="1157284" cy="284746"/>
            <a:chOff x="5168160" y="8839201"/>
            <a:chExt cx="1179513" cy="357188"/>
          </a:xfrm>
          <a:solidFill>
            <a:schemeClr val="bg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3A1D68D4-3BD9-A860-F0F2-41F2054986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05B82458-59A6-F631-3E26-13DAD3C41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2EE9D72-1A13-5592-D710-CA2C9B4DB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F18D0BD7-EE08-63E5-686D-AA481AFDE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410BCCE4-E518-BEED-099E-A636EAE4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6FA09A16-FF8B-E638-E65C-E358AE3D5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55B830BB-4ED7-412A-AA47-822AC8DF0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8" name="Rectangle 12">
              <a:extLst>
                <a:ext uri="{FF2B5EF4-FFF2-40B4-BE49-F238E27FC236}">
                  <a16:creationId xmlns:a16="http://schemas.microsoft.com/office/drawing/2014/main" id="{D9412488-7D67-6294-9DFB-15C18B1F0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86CAB7BC-94E9-0E6B-2CE4-BB297039F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</p:grpSp>
      <p:grpSp>
        <p:nvGrpSpPr>
          <p:cNvPr id="30" name="Group 14">
            <a:extLst>
              <a:ext uri="{FF2B5EF4-FFF2-40B4-BE49-F238E27FC236}">
                <a16:creationId xmlns:a16="http://schemas.microsoft.com/office/drawing/2014/main" id="{F5F79CC5-9A69-84D9-EF57-FAAD00FFDA5D}"/>
              </a:ext>
            </a:extLst>
          </p:cNvPr>
          <p:cNvGrpSpPr/>
          <p:nvPr userDrawn="1"/>
        </p:nvGrpSpPr>
        <p:grpSpPr>
          <a:xfrm>
            <a:off x="2848855" y="9456168"/>
            <a:ext cx="1157284" cy="284746"/>
            <a:chOff x="5168160" y="8839201"/>
            <a:chExt cx="1179513" cy="357188"/>
          </a:xfrm>
          <a:solidFill>
            <a:srgbClr val="00B050"/>
          </a:solidFill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16C5BCDE-1ABA-C84D-743F-655E7A163B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7D011E05-663A-43C8-F65D-3D0DD26D8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0F4976CF-C3C3-0E3E-E628-C0E0E2D1D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7BE44DF2-6A76-D6D7-1A7E-E8283D755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E98A2C69-44C4-7490-2E07-430343253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FB8B0D12-B423-DD4E-9305-B6EEE336D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AB9F12C-15EE-1A7C-DB96-7CAE73CA2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D769B055-EB5B-9682-5ECA-AC8347F71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A3699144-CC26-8207-BEA1-EAB8C01D9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</p:grpSp>
      <p:sp>
        <p:nvSpPr>
          <p:cNvPr id="40" name="Pravokotnik 39">
            <a:extLst>
              <a:ext uri="{FF2B5EF4-FFF2-40B4-BE49-F238E27FC236}">
                <a16:creationId xmlns:a16="http://schemas.microsoft.com/office/drawing/2014/main" id="{ED659E64-4F56-316E-B35E-9DAB541AA737}"/>
              </a:ext>
            </a:extLst>
          </p:cNvPr>
          <p:cNvSpPr/>
          <p:nvPr userDrawn="1"/>
        </p:nvSpPr>
        <p:spPr>
          <a:xfrm>
            <a:off x="488" y="9846856"/>
            <a:ext cx="6857024" cy="59145"/>
          </a:xfrm>
          <a:prstGeom prst="rect">
            <a:avLst/>
          </a:prstGeom>
          <a:solidFill>
            <a:srgbClr val="00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459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C85D275F-57D9-226D-F238-EF35D9B063F4}"/>
              </a:ext>
            </a:extLst>
          </p:cNvPr>
          <p:cNvSpPr/>
          <p:nvPr userDrawn="1"/>
        </p:nvSpPr>
        <p:spPr>
          <a:xfrm>
            <a:off x="1" y="1"/>
            <a:ext cx="6858000" cy="2899888"/>
          </a:xfrm>
          <a:prstGeom prst="rect">
            <a:avLst/>
          </a:prstGeom>
          <a:gradFill flip="none" rotWithShape="1">
            <a:gsLst>
              <a:gs pos="100000">
                <a:srgbClr val="80B4DB"/>
              </a:gs>
              <a:gs pos="65000">
                <a:srgbClr val="C0DAED"/>
              </a:gs>
              <a:gs pos="575">
                <a:srgbClr val="00578C">
                  <a:tint val="23500"/>
                  <a:satMod val="160000"/>
                  <a:lumMod val="0"/>
                  <a:lumOff val="10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2044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107DE5C-F890-30C0-FE21-013DABBA69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2776" y="1219621"/>
            <a:ext cx="4128459" cy="948612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71C5B7D8-477D-6EEB-4EF0-9D7DCF8D00C6}"/>
              </a:ext>
            </a:extLst>
          </p:cNvPr>
          <p:cNvSpPr txBox="1"/>
          <p:nvPr userDrawn="1"/>
        </p:nvSpPr>
        <p:spPr>
          <a:xfrm>
            <a:off x="1279853" y="2319734"/>
            <a:ext cx="5317500" cy="248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7" b="0" i="0" u="none" strike="noStrike" baseline="30000" dirty="0">
                <a:solidFill>
                  <a:srgbClr val="005064"/>
                </a:solidFill>
              </a:rPr>
              <a:t>in treatment of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CV diseases</a:t>
            </a:r>
            <a:r>
              <a:rPr lang="en-US" sz="1517" b="0" i="0" u="none" strike="noStrike" baseline="30000" dirty="0">
                <a:solidFill>
                  <a:srgbClr val="005064"/>
                </a:solidFill>
              </a:rPr>
              <a:t>,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diabetes</a:t>
            </a:r>
            <a:r>
              <a:rPr lang="sl-SI" sz="1517" baseline="30000" dirty="0">
                <a:solidFill>
                  <a:srgbClr val="005064"/>
                </a:solidFill>
              </a:rPr>
              <a:t> </a:t>
            </a:r>
            <a:r>
              <a:rPr lang="sl-SI" sz="1517" baseline="30000" dirty="0" err="1">
                <a:solidFill>
                  <a:srgbClr val="005064"/>
                </a:solidFill>
              </a:rPr>
              <a:t>and</a:t>
            </a:r>
            <a:r>
              <a:rPr lang="en-US" sz="1517" b="0" i="0" u="none" strike="noStrike" baseline="30000" dirty="0">
                <a:solidFill>
                  <a:srgbClr val="005064"/>
                </a:solidFill>
              </a:rPr>
              <a:t>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CNS disorders</a:t>
            </a:r>
            <a:r>
              <a:rPr lang="sl-SI" sz="1517" b="1" i="0" u="none" strike="noStrike" baseline="30000" dirty="0">
                <a:solidFill>
                  <a:srgbClr val="005064"/>
                </a:solidFill>
              </a:rPr>
              <a:t>.</a:t>
            </a:r>
            <a:endParaRPr lang="en-US" sz="1517" b="0" i="0" u="none" strike="noStrike" baseline="30000" dirty="0">
              <a:solidFill>
                <a:srgbClr val="005064"/>
              </a:solidFill>
            </a:endParaRP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CC6DB419-F4E8-D1B7-E7BA-65E8A60DA237}"/>
              </a:ext>
            </a:extLst>
          </p:cNvPr>
          <p:cNvGrpSpPr/>
          <p:nvPr userDrawn="1"/>
        </p:nvGrpSpPr>
        <p:grpSpPr>
          <a:xfrm>
            <a:off x="804359" y="456802"/>
            <a:ext cx="1921072" cy="525515"/>
            <a:chOff x="804435" y="874469"/>
            <a:chExt cx="1461921" cy="492201"/>
          </a:xfrm>
        </p:grpSpPr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29CD01AE-87B4-C8F4-31B9-2EC4478463D2}"/>
                </a:ext>
              </a:extLst>
            </p:cNvPr>
            <p:cNvSpPr/>
            <p:nvPr/>
          </p:nvSpPr>
          <p:spPr>
            <a:xfrm>
              <a:off x="804435" y="874469"/>
              <a:ext cx="487279" cy="492201"/>
            </a:xfrm>
            <a:prstGeom prst="rect">
              <a:avLst/>
            </a:prstGeom>
            <a:solidFill>
              <a:srgbClr val="C30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44" dirty="0">
                <a:solidFill>
                  <a:srgbClr val="005064"/>
                </a:solidFill>
              </a:endParaRPr>
            </a:p>
          </p:txBody>
        </p:sp>
        <p:sp>
          <p:nvSpPr>
            <p:cNvPr id="59" name="Rectangle 14">
              <a:extLst>
                <a:ext uri="{FF2B5EF4-FFF2-40B4-BE49-F238E27FC236}">
                  <a16:creationId xmlns:a16="http://schemas.microsoft.com/office/drawing/2014/main" id="{C694BF1E-0C78-4114-6F6F-EE83A514EBDE}"/>
                </a:ext>
              </a:extLst>
            </p:cNvPr>
            <p:cNvSpPr/>
            <p:nvPr/>
          </p:nvSpPr>
          <p:spPr>
            <a:xfrm>
              <a:off x="1291798" y="874469"/>
              <a:ext cx="487279" cy="492201"/>
            </a:xfrm>
            <a:prstGeom prst="rect">
              <a:avLst/>
            </a:prstGeom>
            <a:solidFill>
              <a:srgbClr val="7CA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44">
                <a:solidFill>
                  <a:srgbClr val="005064"/>
                </a:solidFill>
              </a:endParaRPr>
            </a:p>
          </p:txBody>
        </p:sp>
        <p:sp>
          <p:nvSpPr>
            <p:cNvPr id="60" name="Rectangle 15">
              <a:extLst>
                <a:ext uri="{FF2B5EF4-FFF2-40B4-BE49-F238E27FC236}">
                  <a16:creationId xmlns:a16="http://schemas.microsoft.com/office/drawing/2014/main" id="{ECEB1517-F664-99D1-934E-D25810597631}"/>
                </a:ext>
              </a:extLst>
            </p:cNvPr>
            <p:cNvSpPr/>
            <p:nvPr/>
          </p:nvSpPr>
          <p:spPr>
            <a:xfrm>
              <a:off x="1779077" y="874469"/>
              <a:ext cx="487279" cy="4922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44">
                <a:solidFill>
                  <a:srgbClr val="005064"/>
                </a:solidFill>
              </a:endParaRPr>
            </a:p>
          </p:txBody>
        </p:sp>
        <p:pic>
          <p:nvPicPr>
            <p:cNvPr id="61" name="Grafika 60">
              <a:extLst>
                <a:ext uri="{FF2B5EF4-FFF2-40B4-BE49-F238E27FC236}">
                  <a16:creationId xmlns:a16="http://schemas.microsoft.com/office/drawing/2014/main" id="{E7824ED7-57CF-7942-F761-142A5C572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5521" y="935152"/>
              <a:ext cx="287410" cy="37562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  <p:pic>
          <p:nvPicPr>
            <p:cNvPr id="62" name="Grafika 61">
              <a:extLst>
                <a:ext uri="{FF2B5EF4-FFF2-40B4-BE49-F238E27FC236}">
                  <a16:creationId xmlns:a16="http://schemas.microsoft.com/office/drawing/2014/main" id="{707272AA-A5CF-1A46-32DB-13E57229D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98680" y="928980"/>
              <a:ext cx="448072" cy="376789"/>
            </a:xfrm>
            <a:prstGeom prst="rect">
              <a:avLst/>
            </a:prstGeom>
            <a:effectLst>
              <a:innerShdw blurRad="38100" dist="12700" dir="13500000">
                <a:prstClr val="black">
                  <a:alpha val="50000"/>
                </a:prstClr>
              </a:innerShdw>
            </a:effectLst>
          </p:spPr>
        </p:pic>
        <p:pic>
          <p:nvPicPr>
            <p:cNvPr id="63" name="Grafika 62">
              <a:extLst>
                <a:ext uri="{FF2B5EF4-FFF2-40B4-BE49-F238E27FC236}">
                  <a16:creationId xmlns:a16="http://schemas.microsoft.com/office/drawing/2014/main" id="{67B7B932-58FC-C5D2-F419-FC8641DD1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78487" y="940573"/>
              <a:ext cx="294513" cy="36519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</p:grpSp>
      <p:pic>
        <p:nvPicPr>
          <p:cNvPr id="65" name="Grafika 64">
            <a:extLst>
              <a:ext uri="{FF2B5EF4-FFF2-40B4-BE49-F238E27FC236}">
                <a16:creationId xmlns:a16="http://schemas.microsoft.com/office/drawing/2014/main" id="{50327541-3BFC-176E-F589-CD104E4DC1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75660" y="3089886"/>
            <a:ext cx="1117600" cy="247650"/>
          </a:xfrm>
          <a:prstGeom prst="rect">
            <a:avLst/>
          </a:prstGeom>
        </p:spPr>
      </p:pic>
      <p:pic>
        <p:nvPicPr>
          <p:cNvPr id="67" name="Grafika 66">
            <a:extLst>
              <a:ext uri="{FF2B5EF4-FFF2-40B4-BE49-F238E27FC236}">
                <a16:creationId xmlns:a16="http://schemas.microsoft.com/office/drawing/2014/main" id="{DE5C8919-347B-BB52-08D4-A1A781AEC7A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27961" y="3124565"/>
            <a:ext cx="1117600" cy="196056"/>
          </a:xfrm>
          <a:prstGeom prst="rect">
            <a:avLst/>
          </a:prstGeom>
        </p:spPr>
      </p:pic>
      <p:pic>
        <p:nvPicPr>
          <p:cNvPr id="69" name="Grafika 68">
            <a:extLst>
              <a:ext uri="{FF2B5EF4-FFF2-40B4-BE49-F238E27FC236}">
                <a16:creationId xmlns:a16="http://schemas.microsoft.com/office/drawing/2014/main" id="{9A974A4B-2972-66D6-4124-F3C52A087D4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34499" y="3092399"/>
            <a:ext cx="1320800" cy="185738"/>
          </a:xfrm>
          <a:prstGeom prst="rect">
            <a:avLst/>
          </a:prstGeom>
        </p:spPr>
      </p:pic>
      <p:pic>
        <p:nvPicPr>
          <p:cNvPr id="71" name="Grafika 70">
            <a:extLst>
              <a:ext uri="{FF2B5EF4-FFF2-40B4-BE49-F238E27FC236}">
                <a16:creationId xmlns:a16="http://schemas.microsoft.com/office/drawing/2014/main" id="{60E2C928-6CE0-E352-210F-3210B4A087C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2506" y="3146640"/>
            <a:ext cx="1460500" cy="134144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72B33D8-317C-E396-FCB2-9E784455DBD3}"/>
              </a:ext>
            </a:extLst>
          </p:cNvPr>
          <p:cNvSpPr txBox="1"/>
          <p:nvPr userDrawn="1"/>
        </p:nvSpPr>
        <p:spPr>
          <a:xfrm>
            <a:off x="548680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perindopril/indapamide/amlodipine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E47512F-9516-E219-A0B1-D95C713721C7}"/>
              </a:ext>
            </a:extLst>
          </p:cNvPr>
          <p:cNvSpPr txBox="1"/>
          <p:nvPr userDrawn="1"/>
        </p:nvSpPr>
        <p:spPr>
          <a:xfrm>
            <a:off x="2164535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amlodipine/valsartan/HCTZ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19E79318-E1E0-42EE-D984-6D0291B49B11}"/>
              </a:ext>
            </a:extLst>
          </p:cNvPr>
          <p:cNvSpPr txBox="1"/>
          <p:nvPr userDrawn="1"/>
        </p:nvSpPr>
        <p:spPr>
          <a:xfrm>
            <a:off x="3464100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sitagliptin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90618A75-BA5B-5258-FF88-506D19A988D1}"/>
              </a:ext>
            </a:extLst>
          </p:cNvPr>
          <p:cNvSpPr txBox="1"/>
          <p:nvPr userDrawn="1"/>
        </p:nvSpPr>
        <p:spPr>
          <a:xfrm>
            <a:off x="4651957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 err="1">
                <a:solidFill>
                  <a:srgbClr val="404040"/>
                </a:solidFill>
                <a:latin typeface="Myriad Pro" panose="020B0503030403020204" pitchFamily="34" charset="0"/>
              </a:rPr>
              <a:t>sertlaline</a:t>
            </a:r>
            <a:endParaRPr lang="en-US" sz="867" b="0" i="1" u="none" strike="noStrike" baseline="30000" dirty="0">
              <a:solidFill>
                <a:srgbClr val="40404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9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otnik 16">
            <a:extLst>
              <a:ext uri="{FF2B5EF4-FFF2-40B4-BE49-F238E27FC236}">
                <a16:creationId xmlns:a16="http://schemas.microsoft.com/office/drawing/2014/main" id="{0D998506-09A9-D39B-19F0-936F7E3320FC}"/>
              </a:ext>
            </a:extLst>
          </p:cNvPr>
          <p:cNvSpPr/>
          <p:nvPr userDrawn="1"/>
        </p:nvSpPr>
        <p:spPr>
          <a:xfrm>
            <a:off x="1" y="1"/>
            <a:ext cx="6858000" cy="2899888"/>
          </a:xfrm>
          <a:prstGeom prst="rect">
            <a:avLst/>
          </a:prstGeom>
          <a:gradFill flip="none" rotWithShape="1">
            <a:gsLst>
              <a:gs pos="100000">
                <a:srgbClr val="80B4DB"/>
              </a:gs>
              <a:gs pos="65000">
                <a:srgbClr val="C0DAED"/>
              </a:gs>
              <a:gs pos="575">
                <a:srgbClr val="00578C">
                  <a:tint val="23500"/>
                  <a:satMod val="160000"/>
                  <a:lumMod val="0"/>
                  <a:lumOff val="10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2044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857253" y="5202944"/>
            <a:ext cx="5143500" cy="2391657"/>
          </a:xfrm>
        </p:spPr>
        <p:txBody>
          <a:bodyPr/>
          <a:lstStyle>
            <a:lvl1pPr marL="0" indent="0" algn="ctr">
              <a:buNone/>
              <a:defRPr sz="1462"/>
            </a:lvl1pPr>
            <a:lvl2pPr marL="278603" indent="0" algn="ctr">
              <a:buNone/>
              <a:defRPr sz="1219"/>
            </a:lvl2pPr>
            <a:lvl3pPr marL="557206" indent="0" algn="ctr">
              <a:buNone/>
              <a:defRPr sz="1097"/>
            </a:lvl3pPr>
            <a:lvl4pPr marL="835809" indent="0" algn="ctr">
              <a:buNone/>
              <a:defRPr sz="975"/>
            </a:lvl4pPr>
            <a:lvl5pPr marL="1114413" indent="0" algn="ctr">
              <a:buNone/>
              <a:defRPr sz="975"/>
            </a:lvl5pPr>
            <a:lvl6pPr marL="1393017" indent="0" algn="ctr">
              <a:buNone/>
              <a:defRPr sz="975"/>
            </a:lvl6pPr>
            <a:lvl7pPr marL="1671620" indent="0" algn="ctr">
              <a:buNone/>
              <a:defRPr sz="975"/>
            </a:lvl7pPr>
            <a:lvl8pPr marL="1950223" indent="0" algn="ctr">
              <a:buNone/>
              <a:defRPr sz="975"/>
            </a:lvl8pPr>
            <a:lvl9pPr marL="2228826" indent="0" algn="ctr">
              <a:buNone/>
              <a:defRPr sz="975"/>
            </a:lvl9pPr>
          </a:lstStyle>
          <a:p>
            <a:r>
              <a:rPr lang="sl-SI"/>
              <a:t>Kliknite, da uredite slog podnaslova matrice</a:t>
            </a:r>
            <a:endParaRPr lang="en-US" dirty="0"/>
          </a:p>
        </p:txBody>
      </p:sp>
      <p:grpSp>
        <p:nvGrpSpPr>
          <p:cNvPr id="20" name="Group 14">
            <a:extLst>
              <a:ext uri="{FF2B5EF4-FFF2-40B4-BE49-F238E27FC236}">
                <a16:creationId xmlns:a16="http://schemas.microsoft.com/office/drawing/2014/main" id="{654A6393-7932-2B7F-9A49-9B09744AF7DF}"/>
              </a:ext>
            </a:extLst>
          </p:cNvPr>
          <p:cNvGrpSpPr/>
          <p:nvPr userDrawn="1"/>
        </p:nvGrpSpPr>
        <p:grpSpPr>
          <a:xfrm>
            <a:off x="2848855" y="9456168"/>
            <a:ext cx="1157284" cy="284746"/>
            <a:chOff x="5168160" y="8839201"/>
            <a:chExt cx="1179513" cy="357188"/>
          </a:xfrm>
          <a:solidFill>
            <a:schemeClr val="bg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3A1D68D4-3BD9-A860-F0F2-41F2054986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05B82458-59A6-F631-3E26-13DAD3C41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2EE9D72-1A13-5592-D710-CA2C9B4DB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F18D0BD7-EE08-63E5-686D-AA481AFDE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410BCCE4-E518-BEED-099E-A636EAE4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6FA09A16-FF8B-E638-E65C-E358AE3D5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55B830BB-4ED7-412A-AA47-822AC8DF0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8" name="Rectangle 12">
              <a:extLst>
                <a:ext uri="{FF2B5EF4-FFF2-40B4-BE49-F238E27FC236}">
                  <a16:creationId xmlns:a16="http://schemas.microsoft.com/office/drawing/2014/main" id="{D9412488-7D67-6294-9DFB-15C18B1F0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86CAB7BC-94E9-0E6B-2CE4-BB297039F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</p:grpSp>
      <p:grpSp>
        <p:nvGrpSpPr>
          <p:cNvPr id="30" name="Group 14">
            <a:extLst>
              <a:ext uri="{FF2B5EF4-FFF2-40B4-BE49-F238E27FC236}">
                <a16:creationId xmlns:a16="http://schemas.microsoft.com/office/drawing/2014/main" id="{F5F79CC5-9A69-84D9-EF57-FAAD00FFDA5D}"/>
              </a:ext>
            </a:extLst>
          </p:cNvPr>
          <p:cNvGrpSpPr/>
          <p:nvPr userDrawn="1"/>
        </p:nvGrpSpPr>
        <p:grpSpPr>
          <a:xfrm>
            <a:off x="2848855" y="9456168"/>
            <a:ext cx="1157284" cy="284746"/>
            <a:chOff x="5168160" y="8839201"/>
            <a:chExt cx="1179513" cy="357188"/>
          </a:xfrm>
          <a:solidFill>
            <a:srgbClr val="00B050"/>
          </a:solidFill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16C5BCDE-1ABA-C84D-743F-655E7A163B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7D011E05-663A-43C8-F65D-3D0DD26D8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0F4976CF-C3C3-0E3E-E628-C0E0E2D1D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7BE44DF2-6A76-D6D7-1A7E-E8283D755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E98A2C69-44C4-7490-2E07-430343253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FB8B0D12-B423-DD4E-9305-B6EEE336D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AB9F12C-15EE-1A7C-DB96-7CAE73CA2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D769B055-EB5B-9682-5ECA-AC8347F71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A3699144-CC26-8207-BEA1-EAB8C01D9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59"/>
            </a:p>
          </p:txBody>
        </p:sp>
      </p:grpSp>
      <p:sp>
        <p:nvSpPr>
          <p:cNvPr id="40" name="Pravokotnik 39">
            <a:extLst>
              <a:ext uri="{FF2B5EF4-FFF2-40B4-BE49-F238E27FC236}">
                <a16:creationId xmlns:a16="http://schemas.microsoft.com/office/drawing/2014/main" id="{ED659E64-4F56-316E-B35E-9DAB541AA737}"/>
              </a:ext>
            </a:extLst>
          </p:cNvPr>
          <p:cNvSpPr/>
          <p:nvPr userDrawn="1"/>
        </p:nvSpPr>
        <p:spPr>
          <a:xfrm>
            <a:off x="488" y="9846856"/>
            <a:ext cx="6857024" cy="59145"/>
          </a:xfrm>
          <a:prstGeom prst="rect">
            <a:avLst/>
          </a:prstGeom>
          <a:solidFill>
            <a:srgbClr val="00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459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0B79C5FB-ECFA-CF0C-9551-A0D21D9BF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2776" y="1219621"/>
            <a:ext cx="4128459" cy="948612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C48B7DEF-C86A-B25B-DF30-9542A8C32D7D}"/>
              </a:ext>
            </a:extLst>
          </p:cNvPr>
          <p:cNvSpPr txBox="1"/>
          <p:nvPr userDrawn="1"/>
        </p:nvSpPr>
        <p:spPr>
          <a:xfrm>
            <a:off x="1279853" y="2319734"/>
            <a:ext cx="5317500" cy="248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7" b="0" i="0" u="none" strike="noStrike" baseline="30000" dirty="0">
                <a:solidFill>
                  <a:srgbClr val="005064"/>
                </a:solidFill>
              </a:rPr>
              <a:t>in treatment of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CV diseases</a:t>
            </a:r>
            <a:r>
              <a:rPr lang="en-US" sz="1517" b="0" i="0" u="none" strike="noStrike" baseline="30000" dirty="0">
                <a:solidFill>
                  <a:srgbClr val="005064"/>
                </a:solidFill>
              </a:rPr>
              <a:t>,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diabetes</a:t>
            </a:r>
            <a:r>
              <a:rPr lang="sl-SI" sz="1517" baseline="30000" dirty="0">
                <a:solidFill>
                  <a:srgbClr val="005064"/>
                </a:solidFill>
              </a:rPr>
              <a:t> </a:t>
            </a:r>
            <a:r>
              <a:rPr lang="sl-SI" sz="1517" baseline="30000" dirty="0" err="1">
                <a:solidFill>
                  <a:srgbClr val="005064"/>
                </a:solidFill>
              </a:rPr>
              <a:t>and</a:t>
            </a:r>
            <a:r>
              <a:rPr lang="en-US" sz="1517" b="0" i="0" u="none" strike="noStrike" baseline="30000" dirty="0">
                <a:solidFill>
                  <a:srgbClr val="005064"/>
                </a:solidFill>
              </a:rPr>
              <a:t> </a:t>
            </a:r>
            <a:r>
              <a:rPr lang="en-US" sz="1517" b="1" i="0" u="none" strike="noStrike" baseline="30000" dirty="0">
                <a:solidFill>
                  <a:srgbClr val="005064"/>
                </a:solidFill>
              </a:rPr>
              <a:t>CNS disorders</a:t>
            </a:r>
            <a:r>
              <a:rPr lang="sl-SI" sz="1517" b="1" i="0" u="none" strike="noStrike" baseline="30000" dirty="0">
                <a:solidFill>
                  <a:srgbClr val="005064"/>
                </a:solidFill>
              </a:rPr>
              <a:t>.</a:t>
            </a:r>
            <a:endParaRPr lang="en-US" sz="1517" b="0" i="0" u="none" strike="noStrike" baseline="30000" dirty="0">
              <a:solidFill>
                <a:srgbClr val="005064"/>
              </a:solidFill>
            </a:endParaRP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F66ED15A-E3AA-2B29-78D2-70B1B6DBA14F}"/>
              </a:ext>
            </a:extLst>
          </p:cNvPr>
          <p:cNvGrpSpPr/>
          <p:nvPr userDrawn="1"/>
        </p:nvGrpSpPr>
        <p:grpSpPr>
          <a:xfrm>
            <a:off x="804359" y="456802"/>
            <a:ext cx="1280752" cy="525515"/>
            <a:chOff x="804435" y="874469"/>
            <a:chExt cx="974642" cy="492201"/>
          </a:xfrm>
        </p:grpSpPr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1801CF7C-1DC0-CBDE-AD82-8A091695B4B1}"/>
                </a:ext>
              </a:extLst>
            </p:cNvPr>
            <p:cNvSpPr/>
            <p:nvPr/>
          </p:nvSpPr>
          <p:spPr>
            <a:xfrm>
              <a:off x="804435" y="874469"/>
              <a:ext cx="487279" cy="492201"/>
            </a:xfrm>
            <a:prstGeom prst="rect">
              <a:avLst/>
            </a:prstGeom>
            <a:solidFill>
              <a:srgbClr val="C30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44" dirty="0">
                <a:solidFill>
                  <a:srgbClr val="005064"/>
                </a:solidFill>
              </a:endParaRPr>
            </a:p>
          </p:txBody>
        </p:sp>
        <p:sp>
          <p:nvSpPr>
            <p:cNvPr id="12" name="Rectangle 14">
              <a:extLst>
                <a:ext uri="{FF2B5EF4-FFF2-40B4-BE49-F238E27FC236}">
                  <a16:creationId xmlns:a16="http://schemas.microsoft.com/office/drawing/2014/main" id="{2891E38D-0C04-10E1-88C8-71B4B8070969}"/>
                </a:ext>
              </a:extLst>
            </p:cNvPr>
            <p:cNvSpPr/>
            <p:nvPr/>
          </p:nvSpPr>
          <p:spPr>
            <a:xfrm>
              <a:off x="1291798" y="874469"/>
              <a:ext cx="487279" cy="492201"/>
            </a:xfrm>
            <a:prstGeom prst="rect">
              <a:avLst/>
            </a:prstGeom>
            <a:solidFill>
              <a:srgbClr val="7CA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44">
                <a:solidFill>
                  <a:srgbClr val="005064"/>
                </a:solidFill>
              </a:endParaRPr>
            </a:p>
          </p:txBody>
        </p:sp>
        <p:pic>
          <p:nvPicPr>
            <p:cNvPr id="14" name="Grafika 13">
              <a:extLst>
                <a:ext uri="{FF2B5EF4-FFF2-40B4-BE49-F238E27FC236}">
                  <a16:creationId xmlns:a16="http://schemas.microsoft.com/office/drawing/2014/main" id="{6EF0C063-817E-00E4-5D19-F26731CD7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5521" y="935152"/>
              <a:ext cx="287410" cy="37562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  <p:pic>
          <p:nvPicPr>
            <p:cNvPr id="16" name="Grafika 15">
              <a:extLst>
                <a:ext uri="{FF2B5EF4-FFF2-40B4-BE49-F238E27FC236}">
                  <a16:creationId xmlns:a16="http://schemas.microsoft.com/office/drawing/2014/main" id="{5308C85F-EBF0-15E7-20EC-5765E1364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78487" y="940573"/>
              <a:ext cx="294513" cy="36519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</p:grpSp>
      <p:pic>
        <p:nvPicPr>
          <p:cNvPr id="47" name="Grafika 46">
            <a:extLst>
              <a:ext uri="{FF2B5EF4-FFF2-40B4-BE49-F238E27FC236}">
                <a16:creationId xmlns:a16="http://schemas.microsoft.com/office/drawing/2014/main" id="{BC8745C0-78B8-2313-F4CE-7E55EF6C258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75660" y="3089886"/>
            <a:ext cx="1117600" cy="247650"/>
          </a:xfrm>
          <a:prstGeom prst="rect">
            <a:avLst/>
          </a:prstGeom>
        </p:spPr>
      </p:pic>
      <p:pic>
        <p:nvPicPr>
          <p:cNvPr id="48" name="Grafika 47">
            <a:extLst>
              <a:ext uri="{FF2B5EF4-FFF2-40B4-BE49-F238E27FC236}">
                <a16:creationId xmlns:a16="http://schemas.microsoft.com/office/drawing/2014/main" id="{098E33F6-2A9A-A9D0-E4C3-12CA23535DC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27961" y="3124565"/>
            <a:ext cx="1117600" cy="196056"/>
          </a:xfrm>
          <a:prstGeom prst="rect">
            <a:avLst/>
          </a:prstGeom>
        </p:spPr>
      </p:pic>
      <p:pic>
        <p:nvPicPr>
          <p:cNvPr id="49" name="Grafika 48">
            <a:extLst>
              <a:ext uri="{FF2B5EF4-FFF2-40B4-BE49-F238E27FC236}">
                <a16:creationId xmlns:a16="http://schemas.microsoft.com/office/drawing/2014/main" id="{DCF0FA7E-711E-FDD9-E83C-8379B343816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34499" y="3092399"/>
            <a:ext cx="1320800" cy="185738"/>
          </a:xfrm>
          <a:prstGeom prst="rect">
            <a:avLst/>
          </a:prstGeom>
        </p:spPr>
      </p:pic>
      <p:pic>
        <p:nvPicPr>
          <p:cNvPr id="50" name="Grafika 49">
            <a:extLst>
              <a:ext uri="{FF2B5EF4-FFF2-40B4-BE49-F238E27FC236}">
                <a16:creationId xmlns:a16="http://schemas.microsoft.com/office/drawing/2014/main" id="{7E4BE498-52DE-96DA-417A-73F48A6D455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2506" y="3146640"/>
            <a:ext cx="1460500" cy="134144"/>
          </a:xfrm>
          <a:prstGeom prst="rect">
            <a:avLst/>
          </a:prstGeom>
        </p:spPr>
      </p:pic>
      <p:sp>
        <p:nvSpPr>
          <p:cNvPr id="51" name="PoljeZBesedilom 50">
            <a:extLst>
              <a:ext uri="{FF2B5EF4-FFF2-40B4-BE49-F238E27FC236}">
                <a16:creationId xmlns:a16="http://schemas.microsoft.com/office/drawing/2014/main" id="{6E6BBE6A-60B7-2418-C389-4084B4B5231B}"/>
              </a:ext>
            </a:extLst>
          </p:cNvPr>
          <p:cNvSpPr txBox="1"/>
          <p:nvPr userDrawn="1"/>
        </p:nvSpPr>
        <p:spPr>
          <a:xfrm>
            <a:off x="548680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perindopril/indapamide/amlodipine</a:t>
            </a:r>
          </a:p>
        </p:txBody>
      </p:sp>
      <p:sp>
        <p:nvSpPr>
          <p:cNvPr id="52" name="PoljeZBesedilom 51">
            <a:extLst>
              <a:ext uri="{FF2B5EF4-FFF2-40B4-BE49-F238E27FC236}">
                <a16:creationId xmlns:a16="http://schemas.microsoft.com/office/drawing/2014/main" id="{6CE155F1-7B2C-DDC4-EE29-DAEFB9F81F0E}"/>
              </a:ext>
            </a:extLst>
          </p:cNvPr>
          <p:cNvSpPr txBox="1"/>
          <p:nvPr userDrawn="1"/>
        </p:nvSpPr>
        <p:spPr>
          <a:xfrm>
            <a:off x="2164535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amlodipine/valsartan/HCTZ</a:t>
            </a:r>
          </a:p>
        </p:txBody>
      </p:sp>
      <p:sp>
        <p:nvSpPr>
          <p:cNvPr id="53" name="PoljeZBesedilom 52">
            <a:extLst>
              <a:ext uri="{FF2B5EF4-FFF2-40B4-BE49-F238E27FC236}">
                <a16:creationId xmlns:a16="http://schemas.microsoft.com/office/drawing/2014/main" id="{3769634B-E03A-906F-14AE-FE17E74C3020}"/>
              </a:ext>
            </a:extLst>
          </p:cNvPr>
          <p:cNvSpPr txBox="1"/>
          <p:nvPr userDrawn="1"/>
        </p:nvSpPr>
        <p:spPr>
          <a:xfrm>
            <a:off x="3464100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>
                <a:solidFill>
                  <a:srgbClr val="404040"/>
                </a:solidFill>
                <a:latin typeface="Myriad Pro" panose="020B0503030403020204" pitchFamily="34" charset="0"/>
              </a:rPr>
              <a:t>sitagliptin</a:t>
            </a:r>
          </a:p>
        </p:txBody>
      </p:sp>
      <p:sp>
        <p:nvSpPr>
          <p:cNvPr id="54" name="PoljeZBesedilom 53">
            <a:extLst>
              <a:ext uri="{FF2B5EF4-FFF2-40B4-BE49-F238E27FC236}">
                <a16:creationId xmlns:a16="http://schemas.microsoft.com/office/drawing/2014/main" id="{0D4A43C2-9C35-AFA6-56B0-808D31EDF812}"/>
              </a:ext>
            </a:extLst>
          </p:cNvPr>
          <p:cNvSpPr txBox="1"/>
          <p:nvPr userDrawn="1"/>
        </p:nvSpPr>
        <p:spPr>
          <a:xfrm>
            <a:off x="4651957" y="3322164"/>
            <a:ext cx="1620968" cy="181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r" rtl="0"/>
            <a:r>
              <a:rPr lang="en-US" sz="867" b="0" i="1" u="none" strike="noStrike" baseline="30000" dirty="0" err="1">
                <a:solidFill>
                  <a:srgbClr val="404040"/>
                </a:solidFill>
                <a:latin typeface="Myriad Pro" panose="020B0503030403020204" pitchFamily="34" charset="0"/>
              </a:rPr>
              <a:t>sertlaline</a:t>
            </a:r>
            <a:endParaRPr lang="en-US" sz="867" b="0" i="1" u="none" strike="noStrike" baseline="30000" dirty="0">
              <a:solidFill>
                <a:srgbClr val="40404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94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8098" y="467371"/>
            <a:ext cx="5532169" cy="631022"/>
          </a:xfrm>
        </p:spPr>
        <p:txBody>
          <a:bodyPr>
            <a:noAutofit/>
          </a:bodyPr>
          <a:lstStyle>
            <a:lvl1pPr>
              <a:defRPr sz="2383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099" y="5526581"/>
            <a:ext cx="5494164" cy="1898388"/>
          </a:xfrm>
        </p:spPr>
        <p:txBody>
          <a:bodyPr/>
          <a:lstStyle>
            <a:lvl1pPr>
              <a:defRPr sz="1300">
                <a:solidFill>
                  <a:schemeClr val="bg1"/>
                </a:solidFill>
                <a:effectLst/>
                <a:latin typeface="+mj-lt"/>
              </a:defRPr>
            </a:lvl1pPr>
            <a:lvl2pPr>
              <a:defRPr sz="1083">
                <a:solidFill>
                  <a:schemeClr val="bg1"/>
                </a:solidFill>
                <a:effectLst/>
                <a:latin typeface="+mj-lt"/>
              </a:defRPr>
            </a:lvl2pPr>
            <a:lvl3pPr>
              <a:defRPr>
                <a:solidFill>
                  <a:srgbClr val="005C2A"/>
                </a:solidFill>
                <a:latin typeface="+mj-lt"/>
              </a:defRPr>
            </a:lvl3pPr>
            <a:lvl4pPr>
              <a:defRPr>
                <a:solidFill>
                  <a:srgbClr val="005C2A"/>
                </a:solidFill>
                <a:latin typeface="+mj-lt"/>
              </a:defRPr>
            </a:lvl4pPr>
            <a:lvl5pPr>
              <a:defRPr>
                <a:solidFill>
                  <a:srgbClr val="005C2A"/>
                </a:solidFill>
                <a:latin typeface="+mj-lt"/>
              </a:defRPr>
            </a:lvl5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</p:txBody>
      </p:sp>
      <p:grpSp>
        <p:nvGrpSpPr>
          <p:cNvPr id="20" name="Group 14"/>
          <p:cNvGrpSpPr/>
          <p:nvPr userDrawn="1"/>
        </p:nvGrpSpPr>
        <p:grpSpPr>
          <a:xfrm>
            <a:off x="2650237" y="9199992"/>
            <a:ext cx="1557531" cy="383226"/>
            <a:chOff x="5168160" y="8839201"/>
            <a:chExt cx="1179513" cy="357188"/>
          </a:xfrm>
          <a:solidFill>
            <a:srgbClr val="26738C"/>
          </a:solidFill>
        </p:grpSpPr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  <p:sp>
          <p:nvSpPr>
            <p:cNvPr id="29" name="Rectangle 13"/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170" dirty="0"/>
            </a:p>
          </p:txBody>
        </p:sp>
      </p:grpSp>
    </p:spTree>
    <p:extLst>
      <p:ext uri="{BB962C8B-B14F-4D97-AF65-F5344CB8AC3E}">
        <p14:creationId xmlns:p14="http://schemas.microsoft.com/office/powerpoint/2010/main" val="75383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9" y="2469625"/>
            <a:ext cx="5915024" cy="4120619"/>
          </a:xfrm>
        </p:spPr>
        <p:txBody>
          <a:bodyPr anchor="b"/>
          <a:lstStyle>
            <a:lvl1pPr>
              <a:defRPr sz="3656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9" y="6629229"/>
            <a:ext cx="5915024" cy="2166935"/>
          </a:xfrm>
        </p:spPr>
        <p:txBody>
          <a:bodyPr/>
          <a:lstStyle>
            <a:lvl1pPr marL="0" indent="0">
              <a:buNone/>
              <a:defRPr sz="1462">
                <a:solidFill>
                  <a:schemeClr val="bg1"/>
                </a:solidFill>
              </a:defRPr>
            </a:lvl1pPr>
            <a:lvl2pPr marL="278603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2pPr>
            <a:lvl3pPr marL="557206" indent="0">
              <a:buNone/>
              <a:defRPr sz="1097">
                <a:solidFill>
                  <a:schemeClr val="tx1">
                    <a:tint val="75000"/>
                  </a:schemeClr>
                </a:solidFill>
              </a:defRPr>
            </a:lvl3pPr>
            <a:lvl4pPr marL="835809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4pPr>
            <a:lvl5pPr marL="1114413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5pPr>
            <a:lvl6pPr marL="1393017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6pPr>
            <a:lvl7pPr marL="1671620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7pPr>
            <a:lvl8pPr marL="1950223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8pPr>
            <a:lvl9pPr marL="2228826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A2460-352B-4028-989E-F7E8583DD9A0}" type="datetime1">
              <a:rPr lang="sl-SI" smtClean="0"/>
              <a:t>17. 02. 2026</a:t>
            </a:fld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447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5"/>
            <a:ext cx="2914651" cy="628526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4" y="2637015"/>
            <a:ext cx="2914651" cy="628526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8A8D7-BA92-4533-8FA7-E240B95DCEEF}" type="datetime1">
              <a:rPr lang="sl-SI" smtClean="0"/>
              <a:t>17. 02. 2026</a:t>
            </a:fld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254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527407"/>
            <a:ext cx="5915024" cy="1914702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49"/>
            <a:ext cx="2901256" cy="1190094"/>
          </a:xfrm>
        </p:spPr>
        <p:txBody>
          <a:bodyPr anchor="b"/>
          <a:lstStyle>
            <a:lvl1pPr marL="0" indent="0">
              <a:buNone/>
              <a:defRPr sz="1462" b="1"/>
            </a:lvl1pPr>
            <a:lvl2pPr marL="278603" indent="0">
              <a:buNone/>
              <a:defRPr sz="1219" b="1"/>
            </a:lvl2pPr>
            <a:lvl3pPr marL="557206" indent="0">
              <a:buNone/>
              <a:defRPr sz="1097" b="1"/>
            </a:lvl3pPr>
            <a:lvl4pPr marL="835809" indent="0">
              <a:buNone/>
              <a:defRPr sz="975" b="1"/>
            </a:lvl4pPr>
            <a:lvl5pPr marL="1114413" indent="0">
              <a:buNone/>
              <a:defRPr sz="975" b="1"/>
            </a:lvl5pPr>
            <a:lvl6pPr marL="1393017" indent="0">
              <a:buNone/>
              <a:defRPr sz="975" b="1"/>
            </a:lvl6pPr>
            <a:lvl7pPr marL="1671620" indent="0">
              <a:buNone/>
              <a:defRPr sz="975" b="1"/>
            </a:lvl7pPr>
            <a:lvl8pPr marL="1950223" indent="0">
              <a:buNone/>
              <a:defRPr sz="975" b="1"/>
            </a:lvl8pPr>
            <a:lvl9pPr marL="2228826" indent="0">
              <a:buNone/>
              <a:defRPr sz="975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2"/>
            <a:ext cx="2901256" cy="532218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9"/>
            <a:ext cx="2915543" cy="1190094"/>
          </a:xfrm>
        </p:spPr>
        <p:txBody>
          <a:bodyPr anchor="b"/>
          <a:lstStyle>
            <a:lvl1pPr marL="0" indent="0">
              <a:buNone/>
              <a:defRPr sz="1462" b="1"/>
            </a:lvl1pPr>
            <a:lvl2pPr marL="278603" indent="0">
              <a:buNone/>
              <a:defRPr sz="1219" b="1"/>
            </a:lvl2pPr>
            <a:lvl3pPr marL="557206" indent="0">
              <a:buNone/>
              <a:defRPr sz="1097" b="1"/>
            </a:lvl3pPr>
            <a:lvl4pPr marL="835809" indent="0">
              <a:buNone/>
              <a:defRPr sz="975" b="1"/>
            </a:lvl4pPr>
            <a:lvl5pPr marL="1114413" indent="0">
              <a:buNone/>
              <a:defRPr sz="975" b="1"/>
            </a:lvl5pPr>
            <a:lvl6pPr marL="1393017" indent="0">
              <a:buNone/>
              <a:defRPr sz="975" b="1"/>
            </a:lvl6pPr>
            <a:lvl7pPr marL="1671620" indent="0">
              <a:buNone/>
              <a:defRPr sz="975" b="1"/>
            </a:lvl7pPr>
            <a:lvl8pPr marL="1950223" indent="0">
              <a:buNone/>
              <a:defRPr sz="975" b="1"/>
            </a:lvl8pPr>
            <a:lvl9pPr marL="2228826" indent="0">
              <a:buNone/>
              <a:defRPr sz="975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2"/>
            <a:ext cx="2915543" cy="532218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48FC-1487-4097-A900-D19EDF3947B8}" type="datetime1">
              <a:rPr lang="sl-SI" smtClean="0"/>
              <a:t>17. 02. 2026</a:t>
            </a:fld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237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3D436-246A-4DD9-B959-AB631606ECEC}" type="datetime1">
              <a:rPr lang="sl-SI" smtClean="0"/>
              <a:t>17. 02. 2026</a:t>
            </a:fld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547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27FD-6C15-433B-AAD4-CA99D83D5F75}" type="datetime1">
              <a:rPr lang="sl-SI" smtClean="0"/>
              <a:t>17. 02. 2026</a:t>
            </a:fld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704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195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5"/>
            <a:ext cx="3471863" cy="7039681"/>
          </a:xfrm>
        </p:spPr>
        <p:txBody>
          <a:bodyPr/>
          <a:lstStyle>
            <a:lvl1pPr>
              <a:defRPr sz="1950"/>
            </a:lvl1pPr>
            <a:lvl2pPr>
              <a:defRPr sz="1706"/>
            </a:lvl2pPr>
            <a:lvl3pPr>
              <a:defRPr sz="1462">
                <a:solidFill>
                  <a:schemeClr val="bg1"/>
                </a:solidFill>
              </a:defRPr>
            </a:lvl3pPr>
            <a:lvl4pPr>
              <a:defRPr sz="1219">
                <a:solidFill>
                  <a:schemeClr val="bg1"/>
                </a:solidFill>
              </a:defRPr>
            </a:lvl4pPr>
            <a:lvl5pPr>
              <a:defRPr sz="1219">
                <a:solidFill>
                  <a:schemeClr val="bg1"/>
                </a:solidFill>
              </a:defRPr>
            </a:lvl5pPr>
            <a:lvl6pPr>
              <a:defRPr sz="1219"/>
            </a:lvl6pPr>
            <a:lvl7pPr>
              <a:defRPr sz="1219"/>
            </a:lvl7pPr>
            <a:lvl8pPr>
              <a:defRPr sz="1219"/>
            </a:lvl8pPr>
            <a:lvl9pPr>
              <a:defRPr sz="1219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975"/>
            </a:lvl1pPr>
            <a:lvl2pPr marL="278603" indent="0">
              <a:buNone/>
              <a:defRPr sz="854"/>
            </a:lvl2pPr>
            <a:lvl3pPr marL="557206" indent="0">
              <a:buNone/>
              <a:defRPr sz="731"/>
            </a:lvl3pPr>
            <a:lvl4pPr marL="835809" indent="0">
              <a:buNone/>
              <a:defRPr sz="610"/>
            </a:lvl4pPr>
            <a:lvl5pPr marL="1114413" indent="0">
              <a:buNone/>
              <a:defRPr sz="610"/>
            </a:lvl5pPr>
            <a:lvl6pPr marL="1393017" indent="0">
              <a:buNone/>
              <a:defRPr sz="610"/>
            </a:lvl6pPr>
            <a:lvl7pPr marL="1671620" indent="0">
              <a:buNone/>
              <a:defRPr sz="610"/>
            </a:lvl7pPr>
            <a:lvl8pPr marL="1950223" indent="0">
              <a:buNone/>
              <a:defRPr sz="610"/>
            </a:lvl8pPr>
            <a:lvl9pPr marL="2228826" indent="0">
              <a:buNone/>
              <a:defRPr sz="61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13C5-517D-4966-B86F-A14172415ECB}" type="datetime1">
              <a:rPr lang="sl-SI" smtClean="0"/>
              <a:t>17. 02. 2026</a:t>
            </a:fld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6881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CCBB-1B8D-4C11-BA11-1269CE1F36EB}" type="datetime1">
              <a:rPr lang="sl-SI" smtClean="0"/>
              <a:t>17. 02. 2026</a:t>
            </a:fld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530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68042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683412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95070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25463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55365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449348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593520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4575586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744601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866444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999040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1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31">
                <a:solidFill>
                  <a:schemeClr val="tx1"/>
                </a:solidFill>
              </a:defRPr>
            </a:lvl1pPr>
          </a:lstStyle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4" y="9181399"/>
            <a:ext cx="1543051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31">
                <a:solidFill>
                  <a:schemeClr val="tx1"/>
                </a:solidFill>
              </a:defRPr>
            </a:lvl1pPr>
          </a:lstStyle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1" y="527409"/>
            <a:ext cx="5915024" cy="76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1" y="5252246"/>
            <a:ext cx="5915024" cy="1104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</p:txBody>
      </p:sp>
    </p:spTree>
    <p:extLst>
      <p:ext uri="{BB962C8B-B14F-4D97-AF65-F5344CB8AC3E}">
        <p14:creationId xmlns:p14="http://schemas.microsoft.com/office/powerpoint/2010/main" val="311516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lvl1pPr algn="l" defTabSz="557206" rtl="0" eaLnBrk="1" latinLnBrk="0" hangingPunct="1">
        <a:lnSpc>
          <a:spcPct val="90000"/>
        </a:lnSpc>
        <a:spcBef>
          <a:spcPct val="0"/>
        </a:spcBef>
        <a:buNone/>
        <a:defRPr sz="2681" b="1" kern="1200">
          <a:solidFill>
            <a:srgbClr val="26738C"/>
          </a:solidFill>
          <a:effectLst/>
          <a:latin typeface="Arial Narrow" panose="020B0606020202030204" pitchFamily="34" charset="0"/>
          <a:ea typeface="+mj-ea"/>
          <a:cs typeface="+mj-cs"/>
        </a:defRPr>
      </a:lvl1pPr>
    </p:titleStyle>
    <p:bodyStyle>
      <a:lvl1pPr marL="139303" indent="-139303" algn="l" defTabSz="557206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sz="1706" kern="1200">
          <a:solidFill>
            <a:schemeClr val="tx1"/>
          </a:solidFill>
          <a:effectLst/>
          <a:latin typeface="Arial Narrow" panose="020B0606020202030204" pitchFamily="34" charset="0"/>
          <a:ea typeface="+mn-ea"/>
          <a:cs typeface="+mn-cs"/>
        </a:defRPr>
      </a:lvl1pPr>
      <a:lvl2pPr marL="417906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effectLst/>
          <a:latin typeface="Arial Narrow" panose="020B0606020202030204" pitchFamily="34" charset="0"/>
          <a:ea typeface="+mn-ea"/>
          <a:cs typeface="+mn-cs"/>
        </a:defRPr>
      </a:lvl2pPr>
      <a:lvl3pPr marL="696509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219" kern="1200">
          <a:solidFill>
            <a:srgbClr val="005C2A"/>
          </a:solidFill>
          <a:latin typeface="+mn-lt"/>
          <a:ea typeface="+mn-ea"/>
          <a:cs typeface="+mn-cs"/>
        </a:defRPr>
      </a:lvl3pPr>
      <a:lvl4pPr marL="975112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rgbClr val="005C2A"/>
          </a:solidFill>
          <a:latin typeface="+mn-lt"/>
          <a:ea typeface="+mn-ea"/>
          <a:cs typeface="+mn-cs"/>
        </a:defRPr>
      </a:lvl4pPr>
      <a:lvl5pPr marL="1253715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rgbClr val="005C2A"/>
          </a:solidFill>
          <a:latin typeface="+mn-lt"/>
          <a:ea typeface="+mn-ea"/>
          <a:cs typeface="+mn-cs"/>
        </a:defRPr>
      </a:lvl5pPr>
      <a:lvl6pPr marL="1532319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6pPr>
      <a:lvl7pPr marL="1810922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7pPr>
      <a:lvl8pPr marL="2089525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8pPr>
      <a:lvl9pPr marL="2368128" indent="-139303" algn="l" defTabSz="557206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1pPr>
      <a:lvl2pPr marL="278603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2pPr>
      <a:lvl3pPr marL="557206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3pPr>
      <a:lvl4pPr marL="835809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4pPr>
      <a:lvl5pPr marL="1114413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5pPr>
      <a:lvl6pPr marL="1393017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0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7pPr>
      <a:lvl8pPr marL="1950223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8pPr>
      <a:lvl9pPr marL="2228826" algn="l" defTabSz="557206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C1BBF-FBB6-4E7D-9D90-D5C7097E47E3}" type="datetime1">
              <a:rPr lang="sl-SI" smtClean="0"/>
              <a:pPr/>
              <a:t>17. 02. 2026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7540D-F447-4F45-82D1-B8504EF19370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7722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3">
            <a:extLst>
              <a:ext uri="{FF2B5EF4-FFF2-40B4-BE49-F238E27FC236}">
                <a16:creationId xmlns:a16="http://schemas.microsoft.com/office/drawing/2014/main" id="{E4542BE2-B0D7-1F39-3AB7-A152E0AAC157}"/>
              </a:ext>
            </a:extLst>
          </p:cNvPr>
          <p:cNvSpPr/>
          <p:nvPr/>
        </p:nvSpPr>
        <p:spPr>
          <a:xfrm>
            <a:off x="-7727" y="-120239"/>
            <a:ext cx="6873451" cy="2277554"/>
          </a:xfrm>
          <a:prstGeom prst="rect">
            <a:avLst/>
          </a:prstGeom>
          <a:gradFill flip="none" rotWithShape="1">
            <a:gsLst>
              <a:gs pos="100000">
                <a:srgbClr val="80B4DB"/>
              </a:gs>
              <a:gs pos="65000">
                <a:srgbClr val="C0DAED"/>
              </a:gs>
              <a:gs pos="575">
                <a:srgbClr val="00578C">
                  <a:tint val="23500"/>
                  <a:satMod val="160000"/>
                  <a:lumMod val="0"/>
                  <a:lumOff val="10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916DCE45-500E-E900-D0F0-7D21C475B9C1}"/>
              </a:ext>
            </a:extLst>
          </p:cNvPr>
          <p:cNvGrpSpPr/>
          <p:nvPr/>
        </p:nvGrpSpPr>
        <p:grpSpPr>
          <a:xfrm>
            <a:off x="3219060" y="9494853"/>
            <a:ext cx="867963" cy="262842"/>
            <a:chOff x="5168160" y="8839201"/>
            <a:chExt cx="1179513" cy="357188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1D752C30-3A4A-6D84-7257-45DC5FA2B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A456A1C-61BB-399A-53AF-AEF36D233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611A655-3F53-21F8-6690-1261A1D4F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93B5829-BCD4-06C2-99E0-74FC1727F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C4A8749-86AB-44B1-DF67-935D52BD9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DF595B4-2964-913E-850A-EFDF7FE82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E5DECCC-1C0E-4391-661A-C1DFD200D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6CDF3387-614F-FCDE-F089-D222DD769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87A447B5-12E4-7858-452F-6584AD2D1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D7C7AF2B-8EF9-B514-AB8B-73BF18E8E5BB}"/>
              </a:ext>
            </a:extLst>
          </p:cNvPr>
          <p:cNvGrpSpPr/>
          <p:nvPr/>
        </p:nvGrpSpPr>
        <p:grpSpPr>
          <a:xfrm>
            <a:off x="2837063" y="9419820"/>
            <a:ext cx="867963" cy="262842"/>
            <a:chOff x="5168160" y="8839201"/>
            <a:chExt cx="1179513" cy="357188"/>
          </a:xfrm>
          <a:solidFill>
            <a:srgbClr val="00B050"/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85C8A67-8F24-3BD4-8CC9-D6D6BC0B01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5585" y="8904288"/>
              <a:ext cx="192088" cy="227013"/>
            </a:xfrm>
            <a:custGeom>
              <a:avLst/>
              <a:gdLst>
                <a:gd name="T0" fmla="*/ 121 w 121"/>
                <a:gd name="T1" fmla="*/ 143 h 143"/>
                <a:gd name="T2" fmla="*/ 25 w 121"/>
                <a:gd name="T3" fmla="*/ 0 h 143"/>
                <a:gd name="T4" fmla="*/ 0 w 121"/>
                <a:gd name="T5" fmla="*/ 0 h 143"/>
                <a:gd name="T6" fmla="*/ 0 w 121"/>
                <a:gd name="T7" fmla="*/ 143 h 143"/>
                <a:gd name="T8" fmla="*/ 21 w 121"/>
                <a:gd name="T9" fmla="*/ 143 h 143"/>
                <a:gd name="T10" fmla="*/ 21 w 121"/>
                <a:gd name="T11" fmla="*/ 104 h 143"/>
                <a:gd name="T12" fmla="*/ 69 w 121"/>
                <a:gd name="T13" fmla="*/ 104 h 143"/>
                <a:gd name="T14" fmla="*/ 96 w 121"/>
                <a:gd name="T15" fmla="*/ 143 h 143"/>
                <a:gd name="T16" fmla="*/ 121 w 121"/>
                <a:gd name="T17" fmla="*/ 143 h 143"/>
                <a:gd name="T18" fmla="*/ 56 w 121"/>
                <a:gd name="T19" fmla="*/ 84 h 143"/>
                <a:gd name="T20" fmla="*/ 21 w 121"/>
                <a:gd name="T21" fmla="*/ 84 h 143"/>
                <a:gd name="T22" fmla="*/ 21 w 121"/>
                <a:gd name="T23" fmla="*/ 30 h 143"/>
                <a:gd name="T24" fmla="*/ 56 w 121"/>
                <a:gd name="T25" fmla="*/ 8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3">
                  <a:moveTo>
                    <a:pt x="121" y="14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21" y="143"/>
                  </a:lnTo>
                  <a:lnTo>
                    <a:pt x="21" y="104"/>
                  </a:lnTo>
                  <a:lnTo>
                    <a:pt x="69" y="104"/>
                  </a:lnTo>
                  <a:lnTo>
                    <a:pt x="96" y="143"/>
                  </a:lnTo>
                  <a:lnTo>
                    <a:pt x="121" y="143"/>
                  </a:lnTo>
                  <a:close/>
                  <a:moveTo>
                    <a:pt x="56" y="84"/>
                  </a:moveTo>
                  <a:lnTo>
                    <a:pt x="21" y="84"/>
                  </a:lnTo>
                  <a:lnTo>
                    <a:pt x="21" y="30"/>
                  </a:lnTo>
                  <a:lnTo>
                    <a:pt x="5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9A5154C-AEA4-D5B7-43C2-380A908AD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160" y="8896351"/>
              <a:ext cx="47625" cy="242888"/>
            </a:xfrm>
            <a:custGeom>
              <a:avLst/>
              <a:gdLst>
                <a:gd name="T0" fmla="*/ 36 w 36"/>
                <a:gd name="T1" fmla="*/ 0 h 179"/>
                <a:gd name="T2" fmla="*/ 7 w 36"/>
                <a:gd name="T3" fmla="*/ 46 h 179"/>
                <a:gd name="T4" fmla="*/ 0 w 36"/>
                <a:gd name="T5" fmla="*/ 89 h 179"/>
                <a:gd name="T6" fmla="*/ 12 w 36"/>
                <a:gd name="T7" fmla="*/ 144 h 179"/>
                <a:gd name="T8" fmla="*/ 36 w 36"/>
                <a:gd name="T9" fmla="*/ 179 h 179"/>
                <a:gd name="T10" fmla="*/ 36 w 3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79">
                  <a:moveTo>
                    <a:pt x="36" y="0"/>
                  </a:moveTo>
                  <a:cubicBezTo>
                    <a:pt x="23" y="13"/>
                    <a:pt x="14" y="29"/>
                    <a:pt x="7" y="46"/>
                  </a:cubicBezTo>
                  <a:cubicBezTo>
                    <a:pt x="3" y="60"/>
                    <a:pt x="0" y="74"/>
                    <a:pt x="0" y="89"/>
                  </a:cubicBezTo>
                  <a:cubicBezTo>
                    <a:pt x="0" y="108"/>
                    <a:pt x="4" y="127"/>
                    <a:pt x="12" y="144"/>
                  </a:cubicBezTo>
                  <a:cubicBezTo>
                    <a:pt x="18" y="157"/>
                    <a:pt x="26" y="169"/>
                    <a:pt x="36" y="179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F849154-307E-0E44-F635-8D1AFCBD5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747" y="8839201"/>
              <a:ext cx="146050" cy="357188"/>
            </a:xfrm>
            <a:custGeom>
              <a:avLst/>
              <a:gdLst>
                <a:gd name="T0" fmla="*/ 0 w 108"/>
                <a:gd name="T1" fmla="*/ 131 h 263"/>
                <a:gd name="T2" fmla="*/ 108 w 108"/>
                <a:gd name="T3" fmla="*/ 23 h 263"/>
                <a:gd name="T4" fmla="*/ 35 w 108"/>
                <a:gd name="T5" fmla="*/ 0 h 263"/>
                <a:gd name="T6" fmla="*/ 0 w 108"/>
                <a:gd name="T7" fmla="*/ 5 h 263"/>
                <a:gd name="T8" fmla="*/ 0 w 108"/>
                <a:gd name="T9" fmla="*/ 258 h 263"/>
                <a:gd name="T10" fmla="*/ 34 w 108"/>
                <a:gd name="T11" fmla="*/ 263 h 263"/>
                <a:gd name="T12" fmla="*/ 108 w 108"/>
                <a:gd name="T13" fmla="*/ 241 h 263"/>
                <a:gd name="T14" fmla="*/ 0 w 108"/>
                <a:gd name="T15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63">
                  <a:moveTo>
                    <a:pt x="0" y="131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86" y="8"/>
                    <a:pt x="62" y="0"/>
                    <a:pt x="35" y="0"/>
                  </a:cubicBezTo>
                  <a:cubicBezTo>
                    <a:pt x="22" y="0"/>
                    <a:pt x="10" y="2"/>
                    <a:pt x="0" y="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0" y="262"/>
                    <a:pt x="22" y="263"/>
                    <a:pt x="34" y="263"/>
                  </a:cubicBezTo>
                  <a:cubicBezTo>
                    <a:pt x="61" y="263"/>
                    <a:pt x="85" y="255"/>
                    <a:pt x="108" y="241"/>
                  </a:cubicBez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75BE391-CD4C-E314-75DB-EC6A94ED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647" y="8893176"/>
              <a:ext cx="138113" cy="204788"/>
            </a:xfrm>
            <a:custGeom>
              <a:avLst/>
              <a:gdLst>
                <a:gd name="T0" fmla="*/ 0 w 102"/>
                <a:gd name="T1" fmla="*/ 63 h 151"/>
                <a:gd name="T2" fmla="*/ 88 w 102"/>
                <a:gd name="T3" fmla="*/ 151 h 151"/>
                <a:gd name="T4" fmla="*/ 102 w 102"/>
                <a:gd name="T5" fmla="*/ 91 h 151"/>
                <a:gd name="T6" fmla="*/ 97 w 102"/>
                <a:gd name="T7" fmla="*/ 60 h 151"/>
                <a:gd name="T8" fmla="*/ 64 w 102"/>
                <a:gd name="T9" fmla="*/ 0 h 151"/>
                <a:gd name="T10" fmla="*/ 0 w 102"/>
                <a:gd name="T11" fmla="*/ 6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51">
                  <a:moveTo>
                    <a:pt x="0" y="63"/>
                  </a:moveTo>
                  <a:cubicBezTo>
                    <a:pt x="88" y="151"/>
                    <a:pt x="88" y="151"/>
                    <a:pt x="88" y="151"/>
                  </a:cubicBezTo>
                  <a:cubicBezTo>
                    <a:pt x="96" y="136"/>
                    <a:pt x="101" y="115"/>
                    <a:pt x="102" y="91"/>
                  </a:cubicBezTo>
                  <a:cubicBezTo>
                    <a:pt x="102" y="80"/>
                    <a:pt x="100" y="69"/>
                    <a:pt x="97" y="60"/>
                  </a:cubicBezTo>
                  <a:cubicBezTo>
                    <a:pt x="92" y="37"/>
                    <a:pt x="80" y="17"/>
                    <a:pt x="64" y="0"/>
                  </a:cubicBezTo>
                  <a:lnTo>
                    <a:pt x="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401EE8F-040C-521D-F5FF-A89FE2747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947" y="8904288"/>
              <a:ext cx="141288" cy="227013"/>
            </a:xfrm>
            <a:custGeom>
              <a:avLst/>
              <a:gdLst>
                <a:gd name="T0" fmla="*/ 26 w 89"/>
                <a:gd name="T1" fmla="*/ 71 h 143"/>
                <a:gd name="T2" fmla="*/ 89 w 89"/>
                <a:gd name="T3" fmla="*/ 143 h 143"/>
                <a:gd name="T4" fmla="*/ 60 w 89"/>
                <a:gd name="T5" fmla="*/ 143 h 143"/>
                <a:gd name="T6" fmla="*/ 0 w 89"/>
                <a:gd name="T7" fmla="*/ 71 h 143"/>
                <a:gd name="T8" fmla="*/ 60 w 89"/>
                <a:gd name="T9" fmla="*/ 0 h 143"/>
                <a:gd name="T10" fmla="*/ 89 w 89"/>
                <a:gd name="T11" fmla="*/ 0 h 143"/>
                <a:gd name="T12" fmla="*/ 26 w 89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43">
                  <a:moveTo>
                    <a:pt x="26" y="71"/>
                  </a:moveTo>
                  <a:lnTo>
                    <a:pt x="89" y="143"/>
                  </a:lnTo>
                  <a:lnTo>
                    <a:pt x="60" y="143"/>
                  </a:lnTo>
                  <a:lnTo>
                    <a:pt x="0" y="71"/>
                  </a:lnTo>
                  <a:lnTo>
                    <a:pt x="60" y="0"/>
                  </a:lnTo>
                  <a:lnTo>
                    <a:pt x="89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99536D6-5D1B-D88D-FE3F-2193EEC4B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347" y="8904288"/>
              <a:ext cx="142875" cy="227013"/>
            </a:xfrm>
            <a:custGeom>
              <a:avLst/>
              <a:gdLst>
                <a:gd name="T0" fmla="*/ 26 w 90"/>
                <a:gd name="T1" fmla="*/ 71 h 143"/>
                <a:gd name="T2" fmla="*/ 90 w 90"/>
                <a:gd name="T3" fmla="*/ 143 h 143"/>
                <a:gd name="T4" fmla="*/ 61 w 90"/>
                <a:gd name="T5" fmla="*/ 143 h 143"/>
                <a:gd name="T6" fmla="*/ 0 w 90"/>
                <a:gd name="T7" fmla="*/ 71 h 143"/>
                <a:gd name="T8" fmla="*/ 61 w 90"/>
                <a:gd name="T9" fmla="*/ 0 h 143"/>
                <a:gd name="T10" fmla="*/ 90 w 90"/>
                <a:gd name="T11" fmla="*/ 0 h 143"/>
                <a:gd name="T12" fmla="*/ 26 w 90"/>
                <a:gd name="T1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3">
                  <a:moveTo>
                    <a:pt x="26" y="71"/>
                  </a:moveTo>
                  <a:lnTo>
                    <a:pt x="90" y="143"/>
                  </a:lnTo>
                  <a:lnTo>
                    <a:pt x="61" y="143"/>
                  </a:lnTo>
                  <a:lnTo>
                    <a:pt x="0" y="71"/>
                  </a:lnTo>
                  <a:lnTo>
                    <a:pt x="61" y="0"/>
                  </a:lnTo>
                  <a:lnTo>
                    <a:pt x="90" y="0"/>
                  </a:lnTo>
                  <a:lnTo>
                    <a:pt x="2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D6F1097-77AC-7ECE-5388-6098DE031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397" y="8904288"/>
              <a:ext cx="165100" cy="227013"/>
            </a:xfrm>
            <a:custGeom>
              <a:avLst/>
              <a:gdLst>
                <a:gd name="T0" fmla="*/ 76 w 122"/>
                <a:gd name="T1" fmla="*/ 102 h 167"/>
                <a:gd name="T2" fmla="*/ 70 w 122"/>
                <a:gd name="T3" fmla="*/ 104 h 167"/>
                <a:gd name="T4" fmla="*/ 122 w 122"/>
                <a:gd name="T5" fmla="*/ 167 h 167"/>
                <a:gd name="T6" fmla="*/ 91 w 122"/>
                <a:gd name="T7" fmla="*/ 167 h 167"/>
                <a:gd name="T8" fmla="*/ 24 w 122"/>
                <a:gd name="T9" fmla="*/ 83 h 167"/>
                <a:gd name="T10" fmla="*/ 55 w 122"/>
                <a:gd name="T11" fmla="*/ 83 h 167"/>
                <a:gd name="T12" fmla="*/ 84 w 122"/>
                <a:gd name="T13" fmla="*/ 53 h 167"/>
                <a:gd name="T14" fmla="*/ 55 w 122"/>
                <a:gd name="T15" fmla="*/ 24 h 167"/>
                <a:gd name="T16" fmla="*/ 24 w 122"/>
                <a:gd name="T17" fmla="*/ 24 h 167"/>
                <a:gd name="T18" fmla="*/ 24 w 122"/>
                <a:gd name="T19" fmla="*/ 167 h 167"/>
                <a:gd name="T20" fmla="*/ 0 w 122"/>
                <a:gd name="T21" fmla="*/ 167 h 167"/>
                <a:gd name="T22" fmla="*/ 0 w 122"/>
                <a:gd name="T23" fmla="*/ 0 h 167"/>
                <a:gd name="T24" fmla="*/ 55 w 122"/>
                <a:gd name="T25" fmla="*/ 0 h 167"/>
                <a:gd name="T26" fmla="*/ 92 w 122"/>
                <a:gd name="T27" fmla="*/ 15 h 167"/>
                <a:gd name="T28" fmla="*/ 108 w 122"/>
                <a:gd name="T29" fmla="*/ 53 h 167"/>
                <a:gd name="T30" fmla="*/ 92 w 122"/>
                <a:gd name="T31" fmla="*/ 91 h 167"/>
                <a:gd name="T32" fmla="*/ 76 w 122"/>
                <a:gd name="T33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67">
                  <a:moveTo>
                    <a:pt x="76" y="102"/>
                  </a:moveTo>
                  <a:cubicBezTo>
                    <a:pt x="74" y="103"/>
                    <a:pt x="71" y="104"/>
                    <a:pt x="70" y="104"/>
                  </a:cubicBezTo>
                  <a:cubicBezTo>
                    <a:pt x="122" y="167"/>
                    <a:pt x="122" y="167"/>
                    <a:pt x="122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0" y="83"/>
                    <a:pt x="84" y="70"/>
                    <a:pt x="84" y="53"/>
                  </a:cubicBezTo>
                  <a:cubicBezTo>
                    <a:pt x="84" y="37"/>
                    <a:pt x="70" y="24"/>
                    <a:pt x="5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83" y="6"/>
                    <a:pt x="92" y="15"/>
                  </a:cubicBezTo>
                  <a:cubicBezTo>
                    <a:pt x="102" y="25"/>
                    <a:pt x="108" y="39"/>
                    <a:pt x="108" y="53"/>
                  </a:cubicBezTo>
                  <a:cubicBezTo>
                    <a:pt x="108" y="68"/>
                    <a:pt x="102" y="81"/>
                    <a:pt x="92" y="91"/>
                  </a:cubicBezTo>
                  <a:cubicBezTo>
                    <a:pt x="88" y="96"/>
                    <a:pt x="83" y="99"/>
                    <a:pt x="76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F1F9B394-1FDA-6D44-BC94-F4EC2F247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6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6EF6D0A4-E071-22FB-9111-DFF188606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010" y="8904288"/>
              <a:ext cx="33338" cy="227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24103" tIns="12051" rIns="24103" bIns="12051" numCol="1" anchor="t" anchorCtr="0" compatLnSpc="1">
              <a:prstTxWarp prst="textNoShape">
                <a:avLst/>
              </a:prstTxWarp>
            </a:bodyPr>
            <a:lstStyle/>
            <a:p>
              <a:endParaRPr lang="sl-SI" sz="424"/>
            </a:p>
          </p:txBody>
        </p:sp>
      </p:grpSp>
      <p:grpSp>
        <p:nvGrpSpPr>
          <p:cNvPr id="27" name="Skupina 7">
            <a:extLst>
              <a:ext uri="{FF2B5EF4-FFF2-40B4-BE49-F238E27FC236}">
                <a16:creationId xmlns:a16="http://schemas.microsoft.com/office/drawing/2014/main" id="{276D2B1C-2023-42A5-84E3-F3BA49F5D5C4}"/>
              </a:ext>
            </a:extLst>
          </p:cNvPr>
          <p:cNvGrpSpPr/>
          <p:nvPr/>
        </p:nvGrpSpPr>
        <p:grpSpPr>
          <a:xfrm>
            <a:off x="499657" y="186576"/>
            <a:ext cx="960564" cy="485091"/>
            <a:chOff x="804435" y="874469"/>
            <a:chExt cx="974642" cy="492201"/>
          </a:xfrm>
        </p:grpSpPr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77D2612F-7ECF-8FD5-7823-0C4D7B448494}"/>
                </a:ext>
              </a:extLst>
            </p:cNvPr>
            <p:cNvSpPr/>
            <p:nvPr/>
          </p:nvSpPr>
          <p:spPr>
            <a:xfrm>
              <a:off x="804435" y="874469"/>
              <a:ext cx="487279" cy="492201"/>
            </a:xfrm>
            <a:prstGeom prst="rect">
              <a:avLst/>
            </a:prstGeom>
            <a:solidFill>
              <a:srgbClr val="C30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5064"/>
                </a:solidFill>
              </a:endParaRPr>
            </a:p>
          </p:txBody>
        </p:sp>
        <p:sp>
          <p:nvSpPr>
            <p:cNvPr id="29" name="Rectangle 14">
              <a:extLst>
                <a:ext uri="{FF2B5EF4-FFF2-40B4-BE49-F238E27FC236}">
                  <a16:creationId xmlns:a16="http://schemas.microsoft.com/office/drawing/2014/main" id="{08DAECBF-5C4E-9AC0-8B52-1F3B92EC9CCF}"/>
                </a:ext>
              </a:extLst>
            </p:cNvPr>
            <p:cNvSpPr/>
            <p:nvPr/>
          </p:nvSpPr>
          <p:spPr>
            <a:xfrm>
              <a:off x="1291798" y="874469"/>
              <a:ext cx="487279" cy="492201"/>
            </a:xfrm>
            <a:prstGeom prst="rect">
              <a:avLst/>
            </a:prstGeom>
            <a:solidFill>
              <a:srgbClr val="7CA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5064"/>
                </a:solidFill>
              </a:endParaRPr>
            </a:p>
          </p:txBody>
        </p:sp>
        <p:pic>
          <p:nvPicPr>
            <p:cNvPr id="31" name="Grafika 60">
              <a:extLst>
                <a:ext uri="{FF2B5EF4-FFF2-40B4-BE49-F238E27FC236}">
                  <a16:creationId xmlns:a16="http://schemas.microsoft.com/office/drawing/2014/main" id="{9757F138-FC1F-5CB2-12DE-291F6E619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5521" y="935152"/>
              <a:ext cx="287410" cy="37562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  <p:pic>
          <p:nvPicPr>
            <p:cNvPr id="33" name="Grafika 62">
              <a:extLst>
                <a:ext uri="{FF2B5EF4-FFF2-40B4-BE49-F238E27FC236}">
                  <a16:creationId xmlns:a16="http://schemas.microsoft.com/office/drawing/2014/main" id="{8495EF81-845D-3CA3-ACCE-30247A5A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78487" y="940573"/>
              <a:ext cx="294513" cy="365196"/>
            </a:xfrm>
            <a:prstGeom prst="rect">
              <a:avLst/>
            </a:prstGeom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42" name="object 9">
            <a:extLst>
              <a:ext uri="{FF2B5EF4-FFF2-40B4-BE49-F238E27FC236}">
                <a16:creationId xmlns:a16="http://schemas.microsoft.com/office/drawing/2014/main" id="{E9D8DAE2-E0C1-7399-6497-D29BB759327C}"/>
              </a:ext>
            </a:extLst>
          </p:cNvPr>
          <p:cNvSpPr txBox="1"/>
          <p:nvPr/>
        </p:nvSpPr>
        <p:spPr>
          <a:xfrm>
            <a:off x="1057834" y="895411"/>
            <a:ext cx="5634981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lang="bs-Latn-BA" sz="1400" b="1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ZADOVOLJSTVOM VAS POZIVAMO NA DOGAĐAJ</a:t>
            </a:r>
            <a:endParaRPr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10">
            <a:extLst>
              <a:ext uri="{FF2B5EF4-FFF2-40B4-BE49-F238E27FC236}">
                <a16:creationId xmlns:a16="http://schemas.microsoft.com/office/drawing/2014/main" id="{A06EAB3D-B074-CA0E-0FB6-301AE809B53F}"/>
              </a:ext>
            </a:extLst>
          </p:cNvPr>
          <p:cNvSpPr txBox="1">
            <a:spLocks/>
          </p:cNvSpPr>
          <p:nvPr/>
        </p:nvSpPr>
        <p:spPr>
          <a:xfrm>
            <a:off x="-483118" y="1193403"/>
            <a:ext cx="7439401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bs-Latn-BA" sz="2600" spc="-150" dirty="0">
                <a:solidFill>
                  <a:srgbClr val="002060"/>
                </a:solidFill>
                <a:latin typeface="Arial Black" panose="020B0A04020102020204" pitchFamily="34" charset="0"/>
              </a:rPr>
              <a:t>HOLISTIČKA BRIGA ZA PACIJENTA</a:t>
            </a:r>
            <a:endParaRPr lang="bs-Latn-BA" sz="2600" spc="-19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object 11">
            <a:extLst>
              <a:ext uri="{FF2B5EF4-FFF2-40B4-BE49-F238E27FC236}">
                <a16:creationId xmlns:a16="http://schemas.microsoft.com/office/drawing/2014/main" id="{E9746580-36D4-7420-73A0-8B4611C2FAB7}"/>
              </a:ext>
            </a:extLst>
          </p:cNvPr>
          <p:cNvSpPr txBox="1"/>
          <p:nvPr/>
        </p:nvSpPr>
        <p:spPr>
          <a:xfrm>
            <a:off x="1597399" y="1699435"/>
            <a:ext cx="4583229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bs-Latn-BA" sz="1600" spc="-1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liječenju</a:t>
            </a:r>
            <a:r>
              <a:rPr sz="1600" spc="-3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1600" b="1" spc="6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1600" b="1" spc="6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bs-Latn-BA" sz="1600" b="1" spc="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bolesti i </a:t>
            </a:r>
            <a:r>
              <a:rPr sz="1600" b="1" spc="-1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bs-Latn-BA" sz="1600" b="1" spc="-1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sz="1600" b="1" spc="-15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abetes</a:t>
            </a:r>
            <a:r>
              <a:rPr lang="bs-Latn-BA" sz="1600" b="1" spc="-1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600" spc="-1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id="{E2BEAA5A-0F3F-E619-782B-69ACF8DE1BE5}"/>
              </a:ext>
            </a:extLst>
          </p:cNvPr>
          <p:cNvSpPr txBox="1"/>
          <p:nvPr/>
        </p:nvSpPr>
        <p:spPr>
          <a:xfrm>
            <a:off x="2203920" y="2292864"/>
            <a:ext cx="2423160" cy="48603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70"/>
              </a:spcBef>
            </a:pPr>
            <a:r>
              <a:rPr lang="bs-Latn-BA" sz="1300" b="1" spc="2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H.“Kostelski buk“, 18:00</a:t>
            </a:r>
            <a:endParaRPr lang="bs-Latn-BA" sz="13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895" algn="ctr">
              <a:lnSpc>
                <a:spcPct val="100000"/>
              </a:lnSpc>
              <a:spcBef>
                <a:spcPts val="275"/>
              </a:spcBef>
            </a:pPr>
            <a:r>
              <a:rPr lang="bs-Latn-BA" sz="1300" i="1" spc="4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25.03.2026.Bihać</a:t>
            </a:r>
            <a:endParaRPr lang="bs-Latn-BA" sz="13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id="{64CB661C-9B9F-9A68-8D0D-3735C3AAF114}"/>
              </a:ext>
            </a:extLst>
          </p:cNvPr>
          <p:cNvSpPr/>
          <p:nvPr/>
        </p:nvSpPr>
        <p:spPr>
          <a:xfrm>
            <a:off x="2184739" y="2216696"/>
            <a:ext cx="2448560" cy="0"/>
          </a:xfrm>
          <a:custGeom>
            <a:avLst/>
            <a:gdLst/>
            <a:ahLst/>
            <a:cxnLst/>
            <a:rect l="l" t="t" r="r" b="b"/>
            <a:pathLst>
              <a:path w="2448560">
                <a:moveTo>
                  <a:pt x="0" y="0"/>
                </a:moveTo>
                <a:lnTo>
                  <a:pt x="2448001" y="0"/>
                </a:lnTo>
              </a:path>
            </a:pathLst>
          </a:custGeom>
          <a:ln w="12700">
            <a:solidFill>
              <a:srgbClr val="003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4">
            <a:extLst>
              <a:ext uri="{FF2B5EF4-FFF2-40B4-BE49-F238E27FC236}">
                <a16:creationId xmlns:a16="http://schemas.microsoft.com/office/drawing/2014/main" id="{3E17C897-C7F7-B53F-7764-57F549B7BF64}"/>
              </a:ext>
            </a:extLst>
          </p:cNvPr>
          <p:cNvSpPr/>
          <p:nvPr/>
        </p:nvSpPr>
        <p:spPr>
          <a:xfrm>
            <a:off x="2154821" y="2864768"/>
            <a:ext cx="2448560" cy="0"/>
          </a:xfrm>
          <a:custGeom>
            <a:avLst/>
            <a:gdLst/>
            <a:ahLst/>
            <a:cxnLst/>
            <a:rect l="l" t="t" r="r" b="b"/>
            <a:pathLst>
              <a:path w="2448560">
                <a:moveTo>
                  <a:pt x="0" y="0"/>
                </a:moveTo>
                <a:lnTo>
                  <a:pt x="2448001" y="0"/>
                </a:lnTo>
              </a:path>
            </a:pathLst>
          </a:custGeom>
          <a:ln w="12700">
            <a:solidFill>
              <a:srgbClr val="003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">
            <a:extLst>
              <a:ext uri="{FF2B5EF4-FFF2-40B4-BE49-F238E27FC236}">
                <a16:creationId xmlns:a16="http://schemas.microsoft.com/office/drawing/2014/main" id="{F368EB2B-B367-5C92-BFF9-622366BDA716}"/>
              </a:ext>
            </a:extLst>
          </p:cNvPr>
          <p:cNvSpPr txBox="1"/>
          <p:nvPr/>
        </p:nvSpPr>
        <p:spPr>
          <a:xfrm>
            <a:off x="197476" y="2951213"/>
            <a:ext cx="6660524" cy="4877617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b="1" spc="35" dirty="0">
                <a:solidFill>
                  <a:srgbClr val="00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bs-Latn-BA" sz="1200" b="1" spc="3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UVOD: HOLISTIČKA BRIGA ZA PACIJENTA – SINERGIJSKI PRISTUP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Moderator:Dr.Kanita Srna Ibrahimpašić, endokrinolog, KB Bihać</a:t>
            </a:r>
            <a:endParaRPr sz="12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b="1" spc="1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PATOFIZIOLOŠKI MOSTOVI MEĐU HRONIČNIM BOLESTIMA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Dr Almin Handanagić, kardiolog, KB Bihać 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MULTIMORBIDITET U FOKUSU – PUT KA CJELOVITOM RJEŠENJU: </a:t>
            </a:r>
          </a:p>
          <a:p>
            <a:pPr marL="183515" indent="-171450">
              <a:lnSpc>
                <a:spcPct val="100000"/>
              </a:lnSpc>
              <a:spcBef>
                <a:spcPts val="28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Kardiološka perspektiva u liječenju multimorbiditeta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Dr Sabina Ćemalović, kardiolog, KB Bihać </a:t>
            </a:r>
          </a:p>
          <a:p>
            <a:pPr marL="183515" indent="-171450">
              <a:lnSpc>
                <a:spcPct val="100000"/>
              </a:lnSpc>
              <a:spcBef>
                <a:spcPts val="28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Hipertenzija u fokusu – holistički put liječenja uz perindoprile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Dr Mirza Babić, kardiolog, KB Bihać</a:t>
            </a:r>
          </a:p>
          <a:p>
            <a:pPr marL="183515" indent="-171450">
              <a:lnSpc>
                <a:spcPct val="100000"/>
              </a:lnSpc>
              <a:spcBef>
                <a:spcPts val="28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Više od brojki: cjelovit pogled na lipidnu terapiju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Dr Sabira Šahinović, specijalizant  interne medicine, KB Bihać</a:t>
            </a:r>
          </a:p>
          <a:p>
            <a:pPr marL="183515" indent="-171450">
              <a:lnSpc>
                <a:spcPct val="100000"/>
              </a:lnSpc>
              <a:spcBef>
                <a:spcPts val="28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 dijabetes nije sam: od glikemijske kontrole do sveobuhvatne zaštite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Dr Selma Nikšić-Oraščanin, endokrinolog, KB Bihać</a:t>
            </a:r>
          </a:p>
          <a:p>
            <a:pPr marL="12065">
              <a:lnSpc>
                <a:spcPct val="100000"/>
              </a:lnSpc>
              <a:spcBef>
                <a:spcPts val="280"/>
              </a:spcBef>
              <a:tabLst>
                <a:tab pos="241300" algn="l"/>
              </a:tabLst>
            </a:pPr>
            <a:r>
              <a:rPr lang="bs-Latn-BA" sz="1200" b="1" spc="-1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bs-Latn-BA" sz="1200" b="1" spc="1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DISKUSIJA I ZAKLJUČAK: „KAKO ZAUSTAVITI DOMINO EFEKAT?“</a:t>
            </a:r>
          </a:p>
          <a:p>
            <a:pPr marL="12065">
              <a:spcBef>
                <a:spcPts val="280"/>
              </a:spcBef>
              <a:tabLst>
                <a:tab pos="241300" algn="l"/>
              </a:tabLst>
            </a:pPr>
            <a:r>
              <a:rPr lang="bs-Latn-BA" sz="1200" i="1" spc="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Moderator:Dr.Kanita Srna Ibrahimpašić, endokrinolog, KB Bihać</a:t>
            </a:r>
          </a:p>
          <a:p>
            <a:pPr marL="12065">
              <a:spcBef>
                <a:spcPts val="280"/>
              </a:spcBef>
              <a:tabLst>
                <a:tab pos="241300" algn="l"/>
              </a:tabLst>
            </a:pPr>
            <a:r>
              <a:rPr lang="bs-Latn-BA" sz="1200" b="1" spc="3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s-Latn-BA" sz="1200" b="1" i="1" spc="3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s-Latn-BA" sz="1200" b="1" spc="35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KRKA:“ZAJEDNO S VAMA U BRIZI ZA ZDRAVLJE! </a:t>
            </a:r>
          </a:p>
          <a:p>
            <a:pPr marL="12065" marR="0" lvl="0" indent="0" algn="l" defTabSz="957896" rtl="0" eaLnBrk="1" fontAlgn="auto" latinLnBrk="0" hangingPunct="1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1300" algn="l"/>
              </a:tabLst>
              <a:defRPr/>
            </a:pPr>
            <a:r>
              <a:rPr kumimoji="0" lang="bs-Latn-BA" sz="1200" b="0" i="1" u="none" strike="noStrike" kern="1200" cap="none" spc="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Amar Rizvan, Brend manager, Krka,d.d., Predstavništvo za BiH, Sarajevo</a:t>
            </a:r>
            <a:endParaRPr lang="bs-Latn-BA" sz="1200" spc="40" dirty="0">
              <a:solidFill>
                <a:srgbClr val="003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2555" indent="-635" algn="ctr">
              <a:lnSpc>
                <a:spcPct val="121300"/>
              </a:lnSpc>
              <a:spcBef>
                <a:spcPts val="1255"/>
              </a:spcBef>
            </a:pPr>
            <a:r>
              <a:rPr lang="bs-Latn-BA" sz="1200" spc="4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Događaj pruža priliku </a:t>
            </a:r>
            <a:r>
              <a:rPr lang="bs-Latn-BA" sz="1200" spc="6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1200" spc="60" dirty="0">
                <a:solidFill>
                  <a:srgbClr val="003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sz="1200" b="1" spc="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ZAUSTAVIMO DOMINE OD PADA </a:t>
            </a:r>
            <a:r>
              <a:rPr sz="1200" b="1" spc="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s-Latn-BA" sz="1200" b="1" spc="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ZAJEDNO</a:t>
            </a:r>
            <a:r>
              <a:rPr sz="1200" spc="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s-Latn-BA" sz="1200" spc="25" dirty="0">
              <a:solidFill>
                <a:srgbClr val="003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22555" indent="-635" algn="ctr">
              <a:lnSpc>
                <a:spcPct val="121300"/>
              </a:lnSpc>
              <a:spcBef>
                <a:spcPts val="1255"/>
              </a:spcBef>
            </a:pPr>
            <a:r>
              <a:rPr lang="bs-Latn-BA" sz="1000" spc="25" dirty="0">
                <a:solidFill>
                  <a:srgbClr val="00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Učešće na simpoziju će biti bodovano od Ljekarske/Liječničke komore USK.</a:t>
            </a:r>
          </a:p>
          <a:p>
            <a:pPr marL="12700" marR="122555" indent="-635" algn="ctr">
              <a:lnSpc>
                <a:spcPct val="121300"/>
              </a:lnSpc>
              <a:spcBef>
                <a:spcPts val="1255"/>
              </a:spcBef>
            </a:pPr>
            <a:r>
              <a:rPr lang="bs-Latn-BA" sz="1200" spc="25" dirty="0">
                <a:solidFill>
                  <a:srgbClr val="00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Radujemo se Vašem dolasku</a:t>
            </a:r>
            <a:r>
              <a:rPr sz="1000" spc="40" dirty="0">
                <a:solidFill>
                  <a:srgbClr val="003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000" dirty="0">
              <a:solidFill>
                <a:srgbClr val="0037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F5732C7-DCAA-91DC-7B82-5D9C0AD5618E}"/>
              </a:ext>
            </a:extLst>
          </p:cNvPr>
          <p:cNvSpPr txBox="1"/>
          <p:nvPr/>
        </p:nvSpPr>
        <p:spPr>
          <a:xfrm>
            <a:off x="2676012" y="8553241"/>
            <a:ext cx="9733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s-Latn-BA" sz="900" b="1" dirty="0">
                <a:solidFill>
                  <a:srgbClr val="C30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ZAUSTAVIMO</a:t>
            </a:r>
          </a:p>
          <a:p>
            <a:pPr algn="r"/>
            <a:r>
              <a:rPr lang="bs-Latn-BA" sz="800" b="1" dirty="0">
                <a:solidFill>
                  <a:srgbClr val="C30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domine od pada</a:t>
            </a:r>
          </a:p>
          <a:p>
            <a:pPr algn="r"/>
            <a:r>
              <a:rPr lang="bs-Latn-BA" sz="800" b="1" dirty="0">
                <a:solidFill>
                  <a:srgbClr val="C30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ZAJEDNO</a:t>
            </a:r>
            <a:endParaRPr lang="en-US" sz="900" b="1" dirty="0">
              <a:solidFill>
                <a:srgbClr val="C306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Skupina 4">
            <a:extLst>
              <a:ext uri="{FF2B5EF4-FFF2-40B4-BE49-F238E27FC236}">
                <a16:creationId xmlns:a16="http://schemas.microsoft.com/office/drawing/2014/main" id="{F5E1DC8C-4482-A71F-9555-A4EF25DF2DC2}"/>
              </a:ext>
            </a:extLst>
          </p:cNvPr>
          <p:cNvGrpSpPr/>
          <p:nvPr/>
        </p:nvGrpSpPr>
        <p:grpSpPr>
          <a:xfrm>
            <a:off x="1433042" y="7420869"/>
            <a:ext cx="4043981" cy="2108310"/>
            <a:chOff x="-952872" y="-1289505"/>
            <a:chExt cx="9810251" cy="5760031"/>
          </a:xfrm>
        </p:grpSpPr>
        <p:pic>
          <p:nvPicPr>
            <p:cNvPr id="76" name="Slika 5" descr="Slika, ki vsebuje besede črna, tema, posnetek zaslona&#10;&#10;Vsebina, ustvarjena z umetno inteligenco, morda ni pravilna.">
              <a:extLst>
                <a:ext uri="{FF2B5EF4-FFF2-40B4-BE49-F238E27FC236}">
                  <a16:creationId xmlns:a16="http://schemas.microsoft.com/office/drawing/2014/main" id="{78EFDAEF-DCC1-4B94-0438-9DF4FB768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3"/>
            <a:stretch/>
          </p:blipFill>
          <p:spPr>
            <a:xfrm>
              <a:off x="4679944" y="-672974"/>
              <a:ext cx="4177435" cy="5143500"/>
            </a:xfrm>
            <a:prstGeom prst="rect">
              <a:avLst/>
            </a:prstGeom>
          </p:spPr>
        </p:pic>
        <p:grpSp>
          <p:nvGrpSpPr>
            <p:cNvPr id="77" name="Skupina 6">
              <a:extLst>
                <a:ext uri="{FF2B5EF4-FFF2-40B4-BE49-F238E27FC236}">
                  <a16:creationId xmlns:a16="http://schemas.microsoft.com/office/drawing/2014/main" id="{085A7717-4FD0-A777-6493-E38E477773D6}"/>
                </a:ext>
              </a:extLst>
            </p:cNvPr>
            <p:cNvGrpSpPr/>
            <p:nvPr/>
          </p:nvGrpSpPr>
          <p:grpSpPr>
            <a:xfrm>
              <a:off x="4382956" y="1730387"/>
              <a:ext cx="3696086" cy="1794382"/>
              <a:chOff x="1388325" y="817544"/>
              <a:chExt cx="3696086" cy="1794382"/>
            </a:xfrm>
          </p:grpSpPr>
          <p:sp>
            <p:nvSpPr>
              <p:cNvPr id="116" name="Prostoročno: oblika 51">
                <a:extLst>
                  <a:ext uri="{FF2B5EF4-FFF2-40B4-BE49-F238E27FC236}">
                    <a16:creationId xmlns:a16="http://schemas.microsoft.com/office/drawing/2014/main" id="{66D10D14-0004-04CE-D7F5-487BF66751C5}"/>
                  </a:ext>
                </a:extLst>
              </p:cNvPr>
              <p:cNvSpPr/>
              <p:nvPr userDrawn="1"/>
            </p:nvSpPr>
            <p:spPr>
              <a:xfrm>
                <a:off x="1474187" y="824166"/>
                <a:ext cx="779926" cy="1779987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/>
              </a:p>
            </p:txBody>
          </p:sp>
          <p:sp>
            <p:nvSpPr>
              <p:cNvPr id="117" name="Prostoročno: oblika 52">
                <a:extLst>
                  <a:ext uri="{FF2B5EF4-FFF2-40B4-BE49-F238E27FC236}">
                    <a16:creationId xmlns:a16="http://schemas.microsoft.com/office/drawing/2014/main" id="{00BFC2B5-E203-80BC-6EAB-8F275D677864}"/>
                  </a:ext>
                </a:extLst>
              </p:cNvPr>
              <p:cNvSpPr/>
              <p:nvPr userDrawn="1"/>
            </p:nvSpPr>
            <p:spPr>
              <a:xfrm>
                <a:off x="1388325" y="819248"/>
                <a:ext cx="820606" cy="1781514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C30630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  <p:pic>
            <p:nvPicPr>
              <p:cNvPr id="118" name="Grafika 53">
                <a:extLst>
                  <a:ext uri="{FF2B5EF4-FFF2-40B4-BE49-F238E27FC236}">
                    <a16:creationId xmlns:a16="http://schemas.microsoft.com/office/drawing/2014/main" id="{DA105D17-4CB4-0DFE-56B9-A7DEBC9B456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5361" y="1305611"/>
                <a:ext cx="594433" cy="776880"/>
              </a:xfrm>
              <a:prstGeom prst="rect">
                <a:avLst/>
              </a:prstGeom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</p:spPr>
          </p:pic>
          <p:sp>
            <p:nvSpPr>
              <p:cNvPr id="119" name="Prostoročno: oblika 54">
                <a:extLst>
                  <a:ext uri="{FF2B5EF4-FFF2-40B4-BE49-F238E27FC236}">
                    <a16:creationId xmlns:a16="http://schemas.microsoft.com/office/drawing/2014/main" id="{C3F98200-3F10-ECAE-E6E1-0B955BAE6844}"/>
                  </a:ext>
                </a:extLst>
              </p:cNvPr>
              <p:cNvSpPr/>
              <p:nvPr userDrawn="1"/>
            </p:nvSpPr>
            <p:spPr>
              <a:xfrm>
                <a:off x="2419441" y="822464"/>
                <a:ext cx="779927" cy="1779986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/>
              </a:p>
            </p:txBody>
          </p:sp>
          <p:sp>
            <p:nvSpPr>
              <p:cNvPr id="120" name="Prostoročno: oblika 55">
                <a:extLst>
                  <a:ext uri="{FF2B5EF4-FFF2-40B4-BE49-F238E27FC236}">
                    <a16:creationId xmlns:a16="http://schemas.microsoft.com/office/drawing/2014/main" id="{D951346E-F559-A96A-4494-4FF8F0638EBE}"/>
                  </a:ext>
                </a:extLst>
              </p:cNvPr>
              <p:cNvSpPr/>
              <p:nvPr userDrawn="1"/>
            </p:nvSpPr>
            <p:spPr>
              <a:xfrm>
                <a:off x="2333576" y="817544"/>
                <a:ext cx="813990" cy="1781514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7CA0D2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  <p:sp>
            <p:nvSpPr>
              <p:cNvPr id="121" name="Prostoročno: oblika 56">
                <a:extLst>
                  <a:ext uri="{FF2B5EF4-FFF2-40B4-BE49-F238E27FC236}">
                    <a16:creationId xmlns:a16="http://schemas.microsoft.com/office/drawing/2014/main" id="{9093BBF4-7A70-56BD-00CB-2A37EF376739}"/>
                  </a:ext>
                </a:extLst>
              </p:cNvPr>
              <p:cNvSpPr/>
              <p:nvPr userDrawn="1"/>
            </p:nvSpPr>
            <p:spPr>
              <a:xfrm>
                <a:off x="3368762" y="831940"/>
                <a:ext cx="779927" cy="1779986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  <p:sp>
            <p:nvSpPr>
              <p:cNvPr id="122" name="Prostoročno: oblika 57">
                <a:extLst>
                  <a:ext uri="{FF2B5EF4-FFF2-40B4-BE49-F238E27FC236}">
                    <a16:creationId xmlns:a16="http://schemas.microsoft.com/office/drawing/2014/main" id="{BFCCAA34-4919-725E-C816-A35EC0C1B78B}"/>
                  </a:ext>
                </a:extLst>
              </p:cNvPr>
              <p:cNvSpPr/>
              <p:nvPr userDrawn="1"/>
            </p:nvSpPr>
            <p:spPr>
              <a:xfrm>
                <a:off x="3276123" y="822493"/>
                <a:ext cx="813990" cy="1781514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FFC000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  <p:sp>
            <p:nvSpPr>
              <p:cNvPr id="123" name="Prostoročno: oblika 58">
                <a:extLst>
                  <a:ext uri="{FF2B5EF4-FFF2-40B4-BE49-F238E27FC236}">
                    <a16:creationId xmlns:a16="http://schemas.microsoft.com/office/drawing/2014/main" id="{16609CAE-4771-1E3B-4793-FEB1DEAE8F9E}"/>
                  </a:ext>
                </a:extLst>
              </p:cNvPr>
              <p:cNvSpPr/>
              <p:nvPr userDrawn="1"/>
            </p:nvSpPr>
            <p:spPr>
              <a:xfrm>
                <a:off x="4304484" y="827202"/>
                <a:ext cx="779927" cy="1779986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/>
              </a:p>
            </p:txBody>
          </p:sp>
          <p:sp>
            <p:nvSpPr>
              <p:cNvPr id="124" name="Prostoročno: oblika 59">
                <a:extLst>
                  <a:ext uri="{FF2B5EF4-FFF2-40B4-BE49-F238E27FC236}">
                    <a16:creationId xmlns:a16="http://schemas.microsoft.com/office/drawing/2014/main" id="{B5210451-1501-74A6-1412-278415DFB852}"/>
                  </a:ext>
                </a:extLst>
              </p:cNvPr>
              <p:cNvSpPr/>
              <p:nvPr userDrawn="1"/>
            </p:nvSpPr>
            <p:spPr>
              <a:xfrm>
                <a:off x="4218621" y="817755"/>
                <a:ext cx="813990" cy="1781514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9FBEC9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  <p:pic>
            <p:nvPicPr>
              <p:cNvPr id="126" name="Grafika 61">
                <a:extLst>
                  <a:ext uri="{FF2B5EF4-FFF2-40B4-BE49-F238E27FC236}">
                    <a16:creationId xmlns:a16="http://schemas.microsoft.com/office/drawing/2014/main" id="{AC51098C-32C1-E71C-A417-76F5243D6D9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420039" y="1322488"/>
                <a:ext cx="594492" cy="737170"/>
              </a:xfrm>
              <a:prstGeom prst="rect">
                <a:avLst/>
              </a:prstGeom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</p:spPr>
          </p:pic>
        </p:grpSp>
        <p:grpSp>
          <p:nvGrpSpPr>
            <p:cNvPr id="80" name="Skupina 9">
              <a:extLst>
                <a:ext uri="{FF2B5EF4-FFF2-40B4-BE49-F238E27FC236}">
                  <a16:creationId xmlns:a16="http://schemas.microsoft.com/office/drawing/2014/main" id="{4E692643-4E6D-776E-EC41-71C3ABD34810}"/>
                </a:ext>
              </a:extLst>
            </p:cNvPr>
            <p:cNvGrpSpPr/>
            <p:nvPr/>
          </p:nvGrpSpPr>
          <p:grpSpPr>
            <a:xfrm rot="751001">
              <a:off x="777764" y="1212002"/>
              <a:ext cx="912518" cy="1929372"/>
              <a:chOff x="2958257" y="609697"/>
              <a:chExt cx="912518" cy="1929372"/>
            </a:xfrm>
          </p:grpSpPr>
          <p:sp>
            <p:nvSpPr>
              <p:cNvPr id="85" name="Prostoročno: oblika 14">
                <a:extLst>
                  <a:ext uri="{FF2B5EF4-FFF2-40B4-BE49-F238E27FC236}">
                    <a16:creationId xmlns:a16="http://schemas.microsoft.com/office/drawing/2014/main" id="{2E54D2B0-2839-09BC-D923-E569BEBABC0D}"/>
                  </a:ext>
                </a:extLst>
              </p:cNvPr>
              <p:cNvSpPr/>
              <p:nvPr userDrawn="1"/>
            </p:nvSpPr>
            <p:spPr>
              <a:xfrm>
                <a:off x="2958257" y="759084"/>
                <a:ext cx="779929" cy="1779985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/>
              </a:p>
            </p:txBody>
          </p:sp>
          <p:sp>
            <p:nvSpPr>
              <p:cNvPr id="128" name="Prostoročno: oblika 15">
                <a:extLst>
                  <a:ext uri="{FF2B5EF4-FFF2-40B4-BE49-F238E27FC236}">
                    <a16:creationId xmlns:a16="http://schemas.microsoft.com/office/drawing/2014/main" id="{A927620A-ED4F-24E5-E935-D14F936EC1D8}"/>
                  </a:ext>
                </a:extLst>
              </p:cNvPr>
              <p:cNvSpPr/>
              <p:nvPr/>
            </p:nvSpPr>
            <p:spPr>
              <a:xfrm>
                <a:off x="3056784" y="609697"/>
                <a:ext cx="813991" cy="1781518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9FBEC9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</p:grpSp>
        <p:grpSp>
          <p:nvGrpSpPr>
            <p:cNvPr id="81" name="Skupina 10">
              <a:extLst>
                <a:ext uri="{FF2B5EF4-FFF2-40B4-BE49-F238E27FC236}">
                  <a16:creationId xmlns:a16="http://schemas.microsoft.com/office/drawing/2014/main" id="{EB8B5C4B-D6A1-8B55-AA7B-357FAACAA5B3}"/>
                </a:ext>
              </a:extLst>
            </p:cNvPr>
            <p:cNvGrpSpPr/>
            <p:nvPr/>
          </p:nvGrpSpPr>
          <p:grpSpPr>
            <a:xfrm rot="2668152">
              <a:off x="-555840" y="1564323"/>
              <a:ext cx="1005241" cy="1967810"/>
              <a:chOff x="3316125" y="1540307"/>
              <a:chExt cx="1005241" cy="1967810"/>
            </a:xfrm>
          </p:grpSpPr>
          <p:sp>
            <p:nvSpPr>
              <p:cNvPr id="83" name="Prostoročno: oblika 12">
                <a:extLst>
                  <a:ext uri="{FF2B5EF4-FFF2-40B4-BE49-F238E27FC236}">
                    <a16:creationId xmlns:a16="http://schemas.microsoft.com/office/drawing/2014/main" id="{51826AC2-C942-87DC-395D-B11157EB1301}"/>
                  </a:ext>
                </a:extLst>
              </p:cNvPr>
              <p:cNvSpPr/>
              <p:nvPr userDrawn="1"/>
            </p:nvSpPr>
            <p:spPr>
              <a:xfrm>
                <a:off x="3541438" y="1540307"/>
                <a:ext cx="779928" cy="1779986"/>
              </a:xfrm>
              <a:custGeom>
                <a:avLst/>
                <a:gdLst>
                  <a:gd name="connsiteX0" fmla="*/ 0 w 779927"/>
                  <a:gd name="connsiteY0" fmla="*/ 0 h 3362355"/>
                  <a:gd name="connsiteX1" fmla="*/ 779928 w 779927"/>
                  <a:gd name="connsiteY1" fmla="*/ 0 h 3362355"/>
                  <a:gd name="connsiteX2" fmla="*/ 779928 w 779927"/>
                  <a:gd name="connsiteY2" fmla="*/ 3362355 h 3362355"/>
                  <a:gd name="connsiteX3" fmla="*/ 0 w 779927"/>
                  <a:gd name="connsiteY3" fmla="*/ 3362355 h 336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927" h="3362355">
                    <a:moveTo>
                      <a:pt x="0" y="0"/>
                    </a:moveTo>
                    <a:lnTo>
                      <a:pt x="779928" y="0"/>
                    </a:lnTo>
                    <a:lnTo>
                      <a:pt x="779928" y="3362355"/>
                    </a:lnTo>
                    <a:lnTo>
                      <a:pt x="0" y="3362355"/>
                    </a:lnTo>
                    <a:close/>
                  </a:path>
                </a:pathLst>
              </a:custGeom>
              <a:solidFill>
                <a:srgbClr val="000000">
                  <a:alpha val="10196"/>
                </a:srgbClr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/>
              </a:p>
            </p:txBody>
          </p:sp>
          <p:sp>
            <p:nvSpPr>
              <p:cNvPr id="129" name="Prostoročno: oblika 13">
                <a:extLst>
                  <a:ext uri="{FF2B5EF4-FFF2-40B4-BE49-F238E27FC236}">
                    <a16:creationId xmlns:a16="http://schemas.microsoft.com/office/drawing/2014/main" id="{DDA7033E-4D78-4F6B-3A7B-9C172DB190BB}"/>
                  </a:ext>
                </a:extLst>
              </p:cNvPr>
              <p:cNvSpPr/>
              <p:nvPr/>
            </p:nvSpPr>
            <p:spPr>
              <a:xfrm>
                <a:off x="3316125" y="1726601"/>
                <a:ext cx="813990" cy="1781516"/>
              </a:xfrm>
              <a:custGeom>
                <a:avLst/>
                <a:gdLst>
                  <a:gd name="connsiteX0" fmla="*/ 0 w 779061"/>
                  <a:gd name="connsiteY0" fmla="*/ 0 h 3365243"/>
                  <a:gd name="connsiteX1" fmla="*/ 779061 w 779061"/>
                  <a:gd name="connsiteY1" fmla="*/ 0 h 3365243"/>
                  <a:gd name="connsiteX2" fmla="*/ 779061 w 779061"/>
                  <a:gd name="connsiteY2" fmla="*/ 3365244 h 3365243"/>
                  <a:gd name="connsiteX3" fmla="*/ 0 w 779061"/>
                  <a:gd name="connsiteY3" fmla="*/ 3365244 h 336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9061" h="3365243">
                    <a:moveTo>
                      <a:pt x="0" y="0"/>
                    </a:moveTo>
                    <a:lnTo>
                      <a:pt x="779061" y="0"/>
                    </a:lnTo>
                    <a:lnTo>
                      <a:pt x="779061" y="3365244"/>
                    </a:lnTo>
                    <a:lnTo>
                      <a:pt x="0" y="3365244"/>
                    </a:lnTo>
                    <a:close/>
                  </a:path>
                </a:pathLst>
              </a:custGeom>
              <a:solidFill>
                <a:srgbClr val="9FBEC9"/>
              </a:solidFill>
              <a:ln w="4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sl-SI" sz="2044" dirty="0"/>
              </a:p>
            </p:txBody>
          </p:sp>
        </p:grpSp>
        <p:pic>
          <p:nvPicPr>
            <p:cNvPr id="130" name="Slika 11" descr="Slika, ki vsebuje besede črna, tema, posnetek zaslona&#10;&#10;Vsebina, ustvarjena z umetno inteligenco, morda ni pravilna.">
              <a:extLst>
                <a:ext uri="{FF2B5EF4-FFF2-40B4-BE49-F238E27FC236}">
                  <a16:creationId xmlns:a16="http://schemas.microsoft.com/office/drawing/2014/main" id="{4011658B-81C1-7336-C365-19ED6331F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06" r="74311"/>
            <a:stretch/>
          </p:blipFill>
          <p:spPr>
            <a:xfrm>
              <a:off x="-952872" y="-1289505"/>
              <a:ext cx="2459190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039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o meri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706EE81CFF1E43A1EE19AFB460D20C" ma:contentTypeVersion="0" ma:contentTypeDescription="Create a new document." ma:contentTypeScope="" ma:versionID="6a024a8185b2a455ba5cabbfb264876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7A562D-7AA0-45B6-B417-7C3ED08E36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5430A45-B8B5-46C9-8944-FC02FF6E997F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3AD008E-1ED5-426D-B451-C5D761E7FF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4157</TotalTime>
  <Words>243</Words>
  <Application>Microsoft Office PowerPoint</Application>
  <PresentationFormat>A4 Paper (210x297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Arial Narrow</vt:lpstr>
      <vt:lpstr>Calibri</vt:lpstr>
      <vt:lpstr>Calibri Light</vt:lpstr>
      <vt:lpstr>Myriad Pro</vt:lpstr>
      <vt:lpstr>Times New Roman</vt:lpstr>
      <vt:lpstr>Officeova tema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in.de.pro</dc:creator>
  <cp:lastModifiedBy>Tatarević, Erdina</cp:lastModifiedBy>
  <cp:revision>286</cp:revision>
  <cp:lastPrinted>2026-02-17T13:49:26Z</cp:lastPrinted>
  <dcterms:created xsi:type="dcterms:W3CDTF">2020-04-10T02:48:12Z</dcterms:created>
  <dcterms:modified xsi:type="dcterms:W3CDTF">2026-02-17T13:52:09Z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0x0101001C706EE81CFF1E43A1EE19AFB460D20C</vt:lpwstr>
  </property>
</Properties>
</file>